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Lustria" panose="020B0604020202020204" charset="0"/>
      <p:regular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6s8CNCf3taCG3SaK1Z70SbWL+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624" y="78"/>
      </p:cViewPr>
      <p:guideLst>
        <p:guide orient="horz" pos="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46094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35aff1d6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c35aff1d62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35aff1d62_1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c35aff1d62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35aff1d62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c35aff1d62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c35aff1d62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c35aff1d62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77732b10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77732b10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c77732b10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c77732b10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833a2e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833a2e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35aff1d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c35aff1d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64110176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c64110176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64110176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c64110176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c8351fd8f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c8351fd8f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64110176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c64110176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6488cd7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c6488cd7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nombre.apellido@colegiosochides.c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subTitle" idx="1"/>
          </p:nvPr>
        </p:nvSpPr>
        <p:spPr>
          <a:xfrm>
            <a:off x="1277406" y="359139"/>
            <a:ext cx="5276537" cy="797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85" name="Google Shape;85;p1"/>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86" name="Google Shape;86;p1"/>
          <p:cNvSpPr txBox="1"/>
          <p:nvPr/>
        </p:nvSpPr>
        <p:spPr>
          <a:xfrm>
            <a:off x="1508101" y="2373694"/>
            <a:ext cx="9371772"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7200" b="1" i="0" u="none" strike="noStrike" cap="none" dirty="0">
                <a:solidFill>
                  <a:schemeClr val="lt1"/>
                </a:solidFill>
                <a:latin typeface="Calibri"/>
                <a:ea typeface="Calibri"/>
                <a:cs typeface="Calibri"/>
                <a:sym typeface="Calibri"/>
              </a:rPr>
              <a:t>Reunión de Apoderados</a:t>
            </a:r>
            <a:endParaRPr dirty="0"/>
          </a:p>
          <a:p>
            <a:pPr marL="0" marR="0" lvl="0" indent="0" algn="ctr" rtl="0">
              <a:spcBef>
                <a:spcPts val="0"/>
              </a:spcBef>
              <a:spcAft>
                <a:spcPts val="0"/>
              </a:spcAft>
              <a:buNone/>
            </a:pPr>
            <a:r>
              <a:rPr lang="es-CL" sz="7200" b="1" i="0" u="none" strike="noStrike" cap="none" dirty="0">
                <a:solidFill>
                  <a:schemeClr val="lt1"/>
                </a:solidFill>
                <a:latin typeface="Calibri"/>
                <a:ea typeface="Calibri"/>
                <a:cs typeface="Calibri"/>
                <a:sym typeface="Calibri"/>
              </a:rPr>
              <a:t>Marzo 2021</a:t>
            </a:r>
            <a:endParaRPr sz="72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c35aff1d62_1_1"/>
          <p:cNvSpPr txBox="1">
            <a:spLocks noGrp="1"/>
          </p:cNvSpPr>
          <p:nvPr>
            <p:ph type="sldNum" idx="12"/>
          </p:nvPr>
        </p:nvSpPr>
        <p:spPr>
          <a:xfrm>
            <a:off x="5730200" y="6443967"/>
            <a:ext cx="731700" cy="4140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rgbClr val="000000"/>
              </a:buClr>
              <a:buFont typeface="Arial"/>
              <a:buNone/>
            </a:pPr>
            <a:fld id="{00000000-1234-1234-1234-123412341234}" type="slidenum">
              <a:rPr lang="es-CL"/>
              <a:t>10</a:t>
            </a:fld>
            <a:endParaRPr/>
          </a:p>
        </p:txBody>
      </p:sp>
      <p:sp>
        <p:nvSpPr>
          <p:cNvPr id="160" name="Google Shape;160;gc35aff1d62_1_1"/>
          <p:cNvSpPr txBox="1"/>
          <p:nvPr/>
        </p:nvSpPr>
        <p:spPr>
          <a:xfrm>
            <a:off x="1024019" y="3107949"/>
            <a:ext cx="2911800" cy="2879700"/>
          </a:xfrm>
          <a:prstGeom prst="rect">
            <a:avLst/>
          </a:prstGeom>
          <a:noFill/>
          <a:ln w="9525" cap="flat" cmpd="sng">
            <a:solidFill>
              <a:srgbClr val="9CC2E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700" i="0" u="none" strike="noStrike" cap="none">
                <a:solidFill>
                  <a:schemeClr val="lt1"/>
                </a:solidFill>
                <a:latin typeface="Calibri"/>
                <a:ea typeface="Calibri"/>
                <a:cs typeface="Calibri"/>
                <a:sym typeface="Calibri"/>
              </a:rPr>
              <a:t>El Departamento Psicosocial, entre otras funciones, es aquel área de trabajo encargada de </a:t>
            </a:r>
            <a:r>
              <a:rPr lang="es-CL" sz="1700" b="1" i="0" u="none" strike="noStrike" cap="none">
                <a:solidFill>
                  <a:srgbClr val="BBD6EE"/>
                </a:solidFill>
                <a:latin typeface="Calibri"/>
                <a:ea typeface="Calibri"/>
                <a:cs typeface="Calibri"/>
                <a:sym typeface="Calibri"/>
              </a:rPr>
              <a:t>brindar atención psicoeducativa oportuna</a:t>
            </a:r>
            <a:r>
              <a:rPr lang="es-CL" sz="1700" i="0" u="none" strike="noStrike" cap="none">
                <a:solidFill>
                  <a:srgbClr val="BBD6EE"/>
                </a:solidFill>
                <a:latin typeface="Calibri"/>
                <a:ea typeface="Calibri"/>
                <a:cs typeface="Calibri"/>
                <a:sym typeface="Calibri"/>
              </a:rPr>
              <a:t> </a:t>
            </a:r>
            <a:r>
              <a:rPr lang="es-CL" sz="1700" i="0" u="none" strike="noStrike" cap="none">
                <a:solidFill>
                  <a:schemeClr val="lt1"/>
                </a:solidFill>
                <a:latin typeface="Calibri"/>
                <a:ea typeface="Calibri"/>
                <a:cs typeface="Calibri"/>
                <a:sym typeface="Calibri"/>
              </a:rPr>
              <a:t>a los  y las estudiantes que integran la comunidad educativa, incluyendo a los y las apoderadas en el acompañamiento realizado. </a:t>
            </a:r>
            <a:endParaRPr sz="1500">
              <a:latin typeface="Calibri"/>
              <a:ea typeface="Calibri"/>
              <a:cs typeface="Calibri"/>
              <a:sym typeface="Calibri"/>
            </a:endParaRPr>
          </a:p>
          <a:p>
            <a:pPr marL="0" marR="0" lvl="0" indent="0" algn="ctr" rtl="0">
              <a:lnSpc>
                <a:spcPct val="100000"/>
              </a:lnSpc>
              <a:spcBef>
                <a:spcPts val="0"/>
              </a:spcBef>
              <a:spcAft>
                <a:spcPts val="0"/>
              </a:spcAft>
              <a:buNone/>
            </a:pPr>
            <a:endParaRPr sz="160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60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60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600" i="0" u="none" strike="noStrike" cap="none">
              <a:solidFill>
                <a:schemeClr val="lt1"/>
              </a:solidFill>
              <a:latin typeface="Calibri"/>
              <a:ea typeface="Calibri"/>
              <a:cs typeface="Calibri"/>
              <a:sym typeface="Calibri"/>
            </a:endParaRPr>
          </a:p>
        </p:txBody>
      </p:sp>
      <p:sp>
        <p:nvSpPr>
          <p:cNvPr id="161" name="Google Shape;161;gc35aff1d62_1_1"/>
          <p:cNvSpPr txBox="1"/>
          <p:nvPr/>
        </p:nvSpPr>
        <p:spPr>
          <a:xfrm>
            <a:off x="8256265" y="3107948"/>
            <a:ext cx="2911800" cy="3163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700" i="0" u="none" strike="noStrike" cap="none">
                <a:solidFill>
                  <a:schemeClr val="lt1"/>
                </a:solidFill>
                <a:latin typeface="Calibri"/>
                <a:ea typeface="Calibri"/>
                <a:cs typeface="Calibri"/>
                <a:sym typeface="Calibri"/>
              </a:rPr>
              <a:t>El Departamento está conformado por un </a:t>
            </a:r>
            <a:r>
              <a:rPr lang="es-CL" sz="1700" b="1" i="0" u="none" strike="noStrike" cap="none">
                <a:solidFill>
                  <a:srgbClr val="A4C2F4"/>
                </a:solidFill>
                <a:latin typeface="Calibri"/>
                <a:ea typeface="Calibri"/>
                <a:cs typeface="Calibri"/>
                <a:sym typeface="Calibri"/>
              </a:rPr>
              <a:t>equipo multidisciplinario que incluye a profesionales del área educacional y de la salud</a:t>
            </a:r>
            <a:r>
              <a:rPr lang="es-CL" sz="1700" i="0" u="none" strike="noStrike" cap="none">
                <a:solidFill>
                  <a:srgbClr val="A4C2F4"/>
                </a:solidFill>
                <a:latin typeface="Calibri"/>
                <a:ea typeface="Calibri"/>
                <a:cs typeface="Calibri"/>
                <a:sym typeface="Calibri"/>
              </a:rPr>
              <a:t>, </a:t>
            </a:r>
            <a:r>
              <a:rPr lang="es-CL" sz="1700" i="0" u="none" strike="noStrike" cap="none">
                <a:solidFill>
                  <a:schemeClr val="lt1"/>
                </a:solidFill>
                <a:latin typeface="Calibri"/>
                <a:ea typeface="Calibri"/>
                <a:cs typeface="Calibri"/>
                <a:sym typeface="Calibri"/>
              </a:rPr>
              <a:t>contando entre sus filas con:</a:t>
            </a:r>
            <a:endParaRPr sz="1500">
              <a:latin typeface="Calibri"/>
              <a:ea typeface="Calibri"/>
              <a:cs typeface="Calibri"/>
              <a:sym typeface="Calibri"/>
            </a:endParaRPr>
          </a:p>
          <a:p>
            <a:pPr marL="0" marR="0" lvl="0" indent="0" algn="ctr" rtl="0">
              <a:lnSpc>
                <a:spcPct val="100000"/>
              </a:lnSpc>
              <a:spcBef>
                <a:spcPts val="0"/>
              </a:spcBef>
              <a:spcAft>
                <a:spcPts val="0"/>
              </a:spcAft>
              <a:buNone/>
            </a:pPr>
            <a:endParaRPr sz="170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s-CL" sz="1700" i="0" u="none" strike="noStrike" cap="none">
                <a:solidFill>
                  <a:schemeClr val="lt1"/>
                </a:solidFill>
                <a:latin typeface="Calibri"/>
                <a:ea typeface="Calibri"/>
                <a:cs typeface="Calibri"/>
                <a:sym typeface="Calibri"/>
              </a:rPr>
              <a:t>- Educadoras diferenciales (5)</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s-CL" sz="1700" i="0" u="none" strike="noStrike" cap="none">
                <a:solidFill>
                  <a:schemeClr val="lt1"/>
                </a:solidFill>
                <a:latin typeface="Calibri"/>
                <a:ea typeface="Calibri"/>
                <a:cs typeface="Calibri"/>
                <a:sym typeface="Calibri"/>
              </a:rPr>
              <a:t>- Psicopedagoga (1)</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s-CL" sz="1700" i="0" u="none" strike="noStrike" cap="none">
                <a:solidFill>
                  <a:schemeClr val="lt1"/>
                </a:solidFill>
                <a:latin typeface="Calibri"/>
                <a:ea typeface="Calibri"/>
                <a:cs typeface="Calibri"/>
                <a:sym typeface="Calibri"/>
              </a:rPr>
              <a:t>- Fonoaudióloga (1)</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s-CL" sz="1700" i="0" u="none" strike="noStrike" cap="none">
                <a:solidFill>
                  <a:schemeClr val="lt1"/>
                </a:solidFill>
                <a:latin typeface="Calibri"/>
                <a:ea typeface="Calibri"/>
                <a:cs typeface="Calibri"/>
                <a:sym typeface="Calibri"/>
              </a:rPr>
              <a:t>- Psicólogos/as  (3)</a:t>
            </a:r>
            <a:endParaRPr sz="1500">
              <a:latin typeface="Calibri"/>
              <a:ea typeface="Calibri"/>
              <a:cs typeface="Calibri"/>
              <a:sym typeface="Calibri"/>
            </a:endParaRPr>
          </a:p>
        </p:txBody>
      </p:sp>
      <p:sp>
        <p:nvSpPr>
          <p:cNvPr id="162" name="Google Shape;162;gc35aff1d62_1_1"/>
          <p:cNvSpPr txBox="1"/>
          <p:nvPr/>
        </p:nvSpPr>
        <p:spPr>
          <a:xfrm>
            <a:off x="1024018" y="2322152"/>
            <a:ext cx="2911800" cy="441300"/>
          </a:xfrm>
          <a:prstGeom prst="rect">
            <a:avLst/>
          </a:prstGeom>
          <a:noFill/>
          <a:ln w="9525" cap="flat" cmpd="sng">
            <a:solidFill>
              <a:srgbClr val="00808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67" b="1" i="0" u="none" strike="noStrike" cap="none">
                <a:solidFill>
                  <a:srgbClr val="BBD6EE"/>
                </a:solidFill>
                <a:latin typeface="Calibri"/>
                <a:ea typeface="Calibri"/>
                <a:cs typeface="Calibri"/>
                <a:sym typeface="Calibri"/>
              </a:rPr>
              <a:t>¿Qué es?</a:t>
            </a:r>
            <a:endParaRPr>
              <a:latin typeface="Calibri"/>
              <a:ea typeface="Calibri"/>
              <a:cs typeface="Calibri"/>
              <a:sym typeface="Calibri"/>
            </a:endParaRPr>
          </a:p>
          <a:p>
            <a:pPr marL="0" marR="0" lvl="0" indent="0" algn="ctr" rtl="0">
              <a:lnSpc>
                <a:spcPct val="100000"/>
              </a:lnSpc>
              <a:spcBef>
                <a:spcPts val="0"/>
              </a:spcBef>
              <a:spcAft>
                <a:spcPts val="0"/>
              </a:spcAft>
              <a:buNone/>
            </a:pPr>
            <a:endParaRPr sz="1867"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867"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867" i="0" u="none" strike="noStrike" cap="none">
              <a:solidFill>
                <a:schemeClr val="lt1"/>
              </a:solidFill>
              <a:latin typeface="Calibri"/>
              <a:ea typeface="Calibri"/>
              <a:cs typeface="Calibri"/>
              <a:sym typeface="Calibri"/>
            </a:endParaRPr>
          </a:p>
        </p:txBody>
      </p:sp>
      <p:sp>
        <p:nvSpPr>
          <p:cNvPr id="163" name="Google Shape;163;gc35aff1d62_1_1"/>
          <p:cNvSpPr txBox="1"/>
          <p:nvPr/>
        </p:nvSpPr>
        <p:spPr>
          <a:xfrm>
            <a:off x="8256266" y="2322152"/>
            <a:ext cx="2911800" cy="441300"/>
          </a:xfrm>
          <a:prstGeom prst="rect">
            <a:avLst/>
          </a:prstGeom>
          <a:noFill/>
          <a:ln w="9525" cap="flat" cmpd="sng">
            <a:solidFill>
              <a:srgbClr val="00808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67" b="1" i="0" u="none" strike="noStrike" cap="none">
                <a:solidFill>
                  <a:srgbClr val="BBD6EE"/>
                </a:solidFill>
                <a:latin typeface="Calibri"/>
                <a:ea typeface="Calibri"/>
                <a:cs typeface="Calibri"/>
                <a:sym typeface="Calibri"/>
              </a:rPr>
              <a:t>¿Quiénes lo conforman?</a:t>
            </a:r>
            <a:endParaRPr sz="1867" i="0" u="none" strike="noStrike" cap="none">
              <a:solidFill>
                <a:schemeClr val="lt1"/>
              </a:solidFill>
              <a:latin typeface="Calibri"/>
              <a:ea typeface="Calibri"/>
              <a:cs typeface="Calibri"/>
              <a:sym typeface="Calibri"/>
            </a:endParaRPr>
          </a:p>
        </p:txBody>
      </p:sp>
      <p:pic>
        <p:nvPicPr>
          <p:cNvPr id="164" name="Google Shape;164;gc35aff1d62_1_1" descr="Una caricatura de una persona&#10;&#10;Descripción generada automáticamente con confianza media"/>
          <p:cNvPicPr preferRelativeResize="0"/>
          <p:nvPr/>
        </p:nvPicPr>
        <p:blipFill rotWithShape="1">
          <a:blip r:embed="rId3">
            <a:alphaModFix/>
          </a:blip>
          <a:srcRect/>
          <a:stretch/>
        </p:blipFill>
        <p:spPr>
          <a:xfrm>
            <a:off x="4298167" y="3648862"/>
            <a:ext cx="3595664" cy="1797832"/>
          </a:xfrm>
          <a:prstGeom prst="rect">
            <a:avLst/>
          </a:prstGeom>
          <a:noFill/>
          <a:ln>
            <a:noFill/>
          </a:ln>
        </p:spPr>
      </p:pic>
      <p:sp>
        <p:nvSpPr>
          <p:cNvPr id="165" name="Google Shape;165;gc35aff1d62_1_1"/>
          <p:cNvSpPr txBox="1">
            <a:spLocks noGrp="1"/>
          </p:cNvSpPr>
          <p:nvPr>
            <p:ph type="subTitle" idx="4294967295"/>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166" name="Google Shape;166;gc35aff1d62_1_1"/>
          <p:cNvPicPr preferRelativeResize="0"/>
          <p:nvPr/>
        </p:nvPicPr>
        <p:blipFill rotWithShape="1">
          <a:blip r:embed="rId4">
            <a:alphaModFix/>
          </a:blip>
          <a:srcRect/>
          <a:stretch/>
        </p:blipFill>
        <p:spPr>
          <a:xfrm>
            <a:off x="52635" y="253121"/>
            <a:ext cx="1362863" cy="1304144"/>
          </a:xfrm>
          <a:prstGeom prst="rect">
            <a:avLst/>
          </a:prstGeom>
          <a:noFill/>
          <a:ln>
            <a:noFill/>
          </a:ln>
        </p:spPr>
      </p:pic>
      <p:sp>
        <p:nvSpPr>
          <p:cNvPr id="167" name="Google Shape;167;gc35aff1d62_1_1"/>
          <p:cNvSpPr txBox="1"/>
          <p:nvPr/>
        </p:nvSpPr>
        <p:spPr>
          <a:xfrm>
            <a:off x="2313550" y="1272450"/>
            <a:ext cx="7833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1900" b="1">
                <a:solidFill>
                  <a:srgbClr val="FFFFFF"/>
                </a:solidFill>
                <a:latin typeface="Calibri"/>
                <a:ea typeface="Calibri"/>
                <a:cs typeface="Calibri"/>
                <a:sym typeface="Calibri"/>
              </a:rPr>
              <a:t>Departamento Psicosocial</a:t>
            </a:r>
            <a:endParaRPr sz="1900" b="1">
              <a:solidFill>
                <a:srgbClr val="FFFFFF"/>
              </a:solidFill>
              <a:latin typeface="Calibri"/>
              <a:ea typeface="Calibri"/>
              <a:cs typeface="Calibri"/>
              <a:sym typeface="Calibri"/>
            </a:endParaRPr>
          </a:p>
        </p:txBody>
      </p:sp>
      <p:sp>
        <p:nvSpPr>
          <p:cNvPr id="168" name="Google Shape;168;gc35aff1d62_1_1"/>
          <p:cNvSpPr/>
          <p:nvPr/>
        </p:nvSpPr>
        <p:spPr>
          <a:xfrm>
            <a:off x="3912849" y="1818188"/>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c35aff1d62_1_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s-CL"/>
              <a:t>11</a:t>
            </a:fld>
            <a:endParaRPr/>
          </a:p>
        </p:txBody>
      </p:sp>
      <p:sp>
        <p:nvSpPr>
          <p:cNvPr id="174" name="Google Shape;174;gc35aff1d62_1_12"/>
          <p:cNvSpPr txBox="1"/>
          <p:nvPr/>
        </p:nvSpPr>
        <p:spPr>
          <a:xfrm>
            <a:off x="663325" y="3359265"/>
            <a:ext cx="4820100" cy="477000"/>
          </a:xfrm>
          <a:prstGeom prst="rect">
            <a:avLst/>
          </a:prstGeom>
          <a:noFill/>
          <a:ln>
            <a:noFill/>
          </a:ln>
        </p:spPr>
        <p:txBody>
          <a:bodyPr spcFirstLastPara="1" wrap="square" lIns="121900" tIns="121900" rIns="121900" bIns="121900" anchor="t" anchorCtr="0">
            <a:noAutofit/>
          </a:bodyPr>
          <a:lstStyle/>
          <a:p>
            <a:pPr marL="0" marR="0" lvl="0" indent="0" algn="l" rtl="0">
              <a:spcBef>
                <a:spcPts val="800"/>
              </a:spcBef>
              <a:spcAft>
                <a:spcPts val="0"/>
              </a:spcAft>
              <a:buNone/>
            </a:pPr>
            <a:r>
              <a:rPr lang="es-CL" sz="2000" b="1">
                <a:solidFill>
                  <a:srgbClr val="BBD6EE"/>
                </a:solidFill>
                <a:latin typeface="Calibri"/>
                <a:ea typeface="Calibri"/>
                <a:cs typeface="Calibri"/>
                <a:sym typeface="Calibri"/>
              </a:rPr>
              <a:t>Definición del PIE</a:t>
            </a:r>
            <a:r>
              <a:rPr lang="es-CL" sz="2000">
                <a:solidFill>
                  <a:schemeClr val="lt1"/>
                </a:solidFill>
                <a:latin typeface="Calibri"/>
                <a:ea typeface="Calibri"/>
                <a:cs typeface="Calibri"/>
                <a:sym typeface="Calibri"/>
              </a:rPr>
              <a:t>:</a:t>
            </a:r>
            <a:endParaRPr>
              <a:latin typeface="Calibri"/>
              <a:ea typeface="Calibri"/>
              <a:cs typeface="Calibri"/>
              <a:sym typeface="Calibri"/>
            </a:endParaRPr>
          </a:p>
        </p:txBody>
      </p:sp>
      <p:sp>
        <p:nvSpPr>
          <p:cNvPr id="175" name="Google Shape;175;gc35aff1d62_1_12"/>
          <p:cNvSpPr/>
          <p:nvPr/>
        </p:nvSpPr>
        <p:spPr>
          <a:xfrm>
            <a:off x="926890" y="3950791"/>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 name="Google Shape;176;gc35aff1d62_1_12"/>
          <p:cNvSpPr/>
          <p:nvPr/>
        </p:nvSpPr>
        <p:spPr>
          <a:xfrm>
            <a:off x="926889" y="3257410"/>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 name="Google Shape;177;gc35aff1d62_1_12"/>
          <p:cNvSpPr txBox="1"/>
          <p:nvPr/>
        </p:nvSpPr>
        <p:spPr>
          <a:xfrm>
            <a:off x="639411" y="4169463"/>
            <a:ext cx="4223100" cy="2391300"/>
          </a:xfrm>
          <a:prstGeom prst="rect">
            <a:avLst/>
          </a:prstGeom>
          <a:noFill/>
          <a:ln>
            <a:noFill/>
          </a:ln>
        </p:spPr>
        <p:txBody>
          <a:bodyPr spcFirstLastPara="1" wrap="square" lIns="91425" tIns="45700" rIns="91425" bIns="45700" anchor="ctr" anchorCtr="0">
            <a:spAutoFit/>
          </a:bodyPr>
          <a:lstStyle/>
          <a:p>
            <a:pPr marL="186262" marR="0" lvl="0" indent="0" algn="l" rtl="0">
              <a:spcBef>
                <a:spcPts val="0"/>
              </a:spcBef>
              <a:spcAft>
                <a:spcPts val="0"/>
              </a:spcAft>
              <a:buNone/>
            </a:pPr>
            <a:r>
              <a:rPr lang="es-CL" sz="1867">
                <a:solidFill>
                  <a:schemeClr val="lt1"/>
                </a:solidFill>
                <a:latin typeface="Calibri"/>
                <a:ea typeface="Calibri"/>
                <a:cs typeface="Calibri"/>
                <a:sym typeface="Calibri"/>
              </a:rPr>
              <a:t>El PIE es una </a:t>
            </a:r>
            <a:r>
              <a:rPr lang="es-CL" sz="1867" b="1">
                <a:solidFill>
                  <a:srgbClr val="9CC2E5"/>
                </a:solidFill>
                <a:latin typeface="Calibri"/>
                <a:ea typeface="Calibri"/>
                <a:cs typeface="Calibri"/>
                <a:sym typeface="Calibri"/>
              </a:rPr>
              <a:t>estrategia inclusiva</a:t>
            </a:r>
            <a:r>
              <a:rPr lang="es-CL" sz="1867">
                <a:solidFill>
                  <a:srgbClr val="9CC2E5"/>
                </a:solidFill>
                <a:latin typeface="Calibri"/>
                <a:ea typeface="Calibri"/>
                <a:cs typeface="Calibri"/>
                <a:sym typeface="Calibri"/>
              </a:rPr>
              <a:t> </a:t>
            </a:r>
            <a:r>
              <a:rPr lang="es-CL" sz="1867">
                <a:solidFill>
                  <a:schemeClr val="lt1"/>
                </a:solidFill>
                <a:latin typeface="Calibri"/>
                <a:ea typeface="Calibri"/>
                <a:cs typeface="Calibri"/>
                <a:sym typeface="Calibri"/>
              </a:rPr>
              <a:t>cuyo propósito es entregar apoyos adicionales, en el contexto del aula común, a los estudiantes que presentan Necesidades Educativas Especiales (NEE). Estas NEE deben ser corroboradas a partir de un diagnóstico integral. </a:t>
            </a:r>
            <a:endParaRPr sz="1867">
              <a:solidFill>
                <a:schemeClr val="lt1"/>
              </a:solidFill>
              <a:latin typeface="Calibri"/>
              <a:ea typeface="Calibri"/>
              <a:cs typeface="Calibri"/>
              <a:sym typeface="Calibri"/>
            </a:endParaRPr>
          </a:p>
        </p:txBody>
      </p:sp>
      <p:sp>
        <p:nvSpPr>
          <p:cNvPr id="178" name="Google Shape;178;gc35aff1d62_1_12"/>
          <p:cNvSpPr txBox="1"/>
          <p:nvPr/>
        </p:nvSpPr>
        <p:spPr>
          <a:xfrm>
            <a:off x="6461801" y="3891579"/>
            <a:ext cx="4672800" cy="2581200"/>
          </a:xfrm>
          <a:prstGeom prst="rect">
            <a:avLst/>
          </a:prstGeom>
          <a:noFill/>
          <a:ln>
            <a:noFill/>
          </a:ln>
        </p:spPr>
        <p:txBody>
          <a:bodyPr spcFirstLastPara="1" wrap="square" lIns="91425" tIns="45700" rIns="91425" bIns="45700" anchor="t" anchorCtr="0">
            <a:noAutofit/>
          </a:bodyPr>
          <a:lstStyle/>
          <a:p>
            <a:pPr marL="186262" marR="0" lvl="0" indent="0" algn="ctr" rtl="0">
              <a:lnSpc>
                <a:spcPct val="100000"/>
              </a:lnSpc>
              <a:spcBef>
                <a:spcPts val="0"/>
              </a:spcBef>
              <a:spcAft>
                <a:spcPts val="0"/>
              </a:spcAft>
              <a:buNone/>
            </a:pPr>
            <a:endParaRPr sz="1600" i="0" u="none" strike="noStrike" cap="none">
              <a:solidFill>
                <a:srgbClr val="9CC2E5"/>
              </a:solidFill>
              <a:latin typeface="Calibri"/>
              <a:ea typeface="Calibri"/>
              <a:cs typeface="Calibri"/>
              <a:sym typeface="Calibri"/>
            </a:endParaRPr>
          </a:p>
          <a:p>
            <a:pPr marL="186262" marR="0" lvl="0" indent="0" algn="l" rtl="0">
              <a:lnSpc>
                <a:spcPct val="100000"/>
              </a:lnSpc>
              <a:spcBef>
                <a:spcPts val="0"/>
              </a:spcBef>
              <a:spcAft>
                <a:spcPts val="0"/>
              </a:spcAft>
              <a:buNone/>
            </a:pPr>
            <a:r>
              <a:rPr lang="es-CL" sz="1867" i="0" u="none" strike="noStrike" cap="none">
                <a:solidFill>
                  <a:schemeClr val="lt1"/>
                </a:solidFill>
                <a:latin typeface="Calibri"/>
                <a:ea typeface="Calibri"/>
                <a:cs typeface="Calibri"/>
                <a:sym typeface="Calibri"/>
              </a:rPr>
              <a:t>Favorecer la </a:t>
            </a:r>
            <a:r>
              <a:rPr lang="es-CL" sz="1867" b="1" i="0" u="none" strike="noStrike" cap="none">
                <a:solidFill>
                  <a:srgbClr val="9CC2E5"/>
                </a:solidFill>
                <a:latin typeface="Calibri"/>
                <a:ea typeface="Calibri"/>
                <a:cs typeface="Calibri"/>
                <a:sym typeface="Calibri"/>
              </a:rPr>
              <a:t>presencia y participación</a:t>
            </a:r>
            <a:r>
              <a:rPr lang="es-CL" sz="1867" i="0" u="none" strike="noStrike" cap="none">
                <a:solidFill>
                  <a:srgbClr val="9CC2E5"/>
                </a:solidFill>
                <a:latin typeface="Calibri"/>
                <a:ea typeface="Calibri"/>
                <a:cs typeface="Calibri"/>
                <a:sym typeface="Calibri"/>
              </a:rPr>
              <a:t> </a:t>
            </a:r>
            <a:r>
              <a:rPr lang="es-CL" sz="1867" i="0" u="none" strike="noStrike" cap="none">
                <a:solidFill>
                  <a:schemeClr val="lt1"/>
                </a:solidFill>
                <a:latin typeface="Calibri"/>
                <a:ea typeface="Calibri"/>
                <a:cs typeface="Calibri"/>
                <a:sym typeface="Calibri"/>
              </a:rPr>
              <a:t>en la sala de clases,</a:t>
            </a:r>
            <a:r>
              <a:rPr lang="es-CL" sz="1867" b="1" i="0" u="none" strike="noStrike" cap="none">
                <a:solidFill>
                  <a:schemeClr val="lt1"/>
                </a:solidFill>
                <a:latin typeface="Calibri"/>
                <a:ea typeface="Calibri"/>
                <a:cs typeface="Calibri"/>
                <a:sym typeface="Calibri"/>
              </a:rPr>
              <a:t> </a:t>
            </a:r>
            <a:r>
              <a:rPr lang="es-CL" sz="1867" b="1" i="0" u="none" strike="noStrike" cap="none">
                <a:solidFill>
                  <a:srgbClr val="9CC2E5"/>
                </a:solidFill>
                <a:latin typeface="Calibri"/>
                <a:ea typeface="Calibri"/>
                <a:cs typeface="Calibri"/>
                <a:sym typeface="Calibri"/>
              </a:rPr>
              <a:t>el logro de los objetivos de aprendizaje</a:t>
            </a:r>
            <a:r>
              <a:rPr lang="es-CL" sz="1867" i="0" u="none" strike="noStrike" cap="none">
                <a:solidFill>
                  <a:schemeClr val="lt1"/>
                </a:solidFill>
                <a:latin typeface="Calibri"/>
                <a:ea typeface="Calibri"/>
                <a:cs typeface="Calibri"/>
                <a:sym typeface="Calibri"/>
              </a:rPr>
              <a:t> y la</a:t>
            </a:r>
            <a:r>
              <a:rPr lang="es-CL" sz="1867" b="1" i="0" u="none" strike="noStrike" cap="none">
                <a:solidFill>
                  <a:schemeClr val="lt1"/>
                </a:solidFill>
                <a:latin typeface="Calibri"/>
                <a:ea typeface="Calibri"/>
                <a:cs typeface="Calibri"/>
                <a:sym typeface="Calibri"/>
              </a:rPr>
              <a:t> </a:t>
            </a:r>
            <a:r>
              <a:rPr lang="es-CL" sz="1867" b="1" i="0" u="none" strike="noStrike" cap="none">
                <a:solidFill>
                  <a:srgbClr val="9CC2E5"/>
                </a:solidFill>
                <a:latin typeface="Calibri"/>
                <a:ea typeface="Calibri"/>
                <a:cs typeface="Calibri"/>
                <a:sym typeface="Calibri"/>
              </a:rPr>
              <a:t>trayectoria educativa</a:t>
            </a:r>
            <a:r>
              <a:rPr lang="es-CL" sz="1867" i="0" u="none" strike="noStrike" cap="none">
                <a:solidFill>
                  <a:srgbClr val="9CC2E5"/>
                </a:solidFill>
                <a:latin typeface="Calibri"/>
                <a:ea typeface="Calibri"/>
                <a:cs typeface="Calibri"/>
                <a:sym typeface="Calibri"/>
              </a:rPr>
              <a:t> </a:t>
            </a:r>
            <a:r>
              <a:rPr lang="es-CL" sz="1867" i="0" u="none" strike="noStrike" cap="none">
                <a:solidFill>
                  <a:schemeClr val="lt1"/>
                </a:solidFill>
                <a:latin typeface="Calibri"/>
                <a:ea typeface="Calibri"/>
                <a:cs typeface="Calibri"/>
                <a:sym typeface="Calibri"/>
              </a:rPr>
              <a:t>de “todos y cada uno de los estudiantes”, contribuyendo con ello al mejoramiento continuo de la calidad de la educación en el establecimiento educacional.</a:t>
            </a:r>
            <a:endParaRPr>
              <a:latin typeface="Calibri"/>
              <a:ea typeface="Calibri"/>
              <a:cs typeface="Calibri"/>
              <a:sym typeface="Calibri"/>
            </a:endParaRPr>
          </a:p>
        </p:txBody>
      </p:sp>
      <p:sp>
        <p:nvSpPr>
          <p:cNvPr id="179" name="Google Shape;179;gc35aff1d62_1_12"/>
          <p:cNvSpPr txBox="1"/>
          <p:nvPr/>
        </p:nvSpPr>
        <p:spPr>
          <a:xfrm>
            <a:off x="6647780" y="3396817"/>
            <a:ext cx="4820100" cy="688500"/>
          </a:xfrm>
          <a:prstGeom prst="rect">
            <a:avLst/>
          </a:prstGeom>
          <a:noFill/>
          <a:ln>
            <a:noFill/>
          </a:ln>
        </p:spPr>
        <p:txBody>
          <a:bodyPr spcFirstLastPara="1" wrap="square" lIns="121900" tIns="121900" rIns="121900" bIns="121900" anchor="t" anchorCtr="0">
            <a:noAutofit/>
          </a:bodyPr>
          <a:lstStyle/>
          <a:p>
            <a:pPr marL="0" marR="0" lvl="0" indent="0" algn="l" rtl="0">
              <a:spcBef>
                <a:spcPts val="800"/>
              </a:spcBef>
              <a:spcAft>
                <a:spcPts val="0"/>
              </a:spcAft>
              <a:buNone/>
            </a:pPr>
            <a:r>
              <a:rPr lang="es-CL" sz="2000" b="1">
                <a:solidFill>
                  <a:srgbClr val="BBD6EE"/>
                </a:solidFill>
                <a:latin typeface="Calibri"/>
                <a:ea typeface="Calibri"/>
                <a:cs typeface="Calibri"/>
                <a:sym typeface="Calibri"/>
              </a:rPr>
              <a:t>Objetivo principal del PIE:</a:t>
            </a:r>
            <a:endParaRPr sz="2000">
              <a:solidFill>
                <a:schemeClr val="lt1"/>
              </a:solidFill>
              <a:latin typeface="Calibri"/>
              <a:ea typeface="Calibri"/>
              <a:cs typeface="Calibri"/>
              <a:sym typeface="Calibri"/>
            </a:endParaRPr>
          </a:p>
        </p:txBody>
      </p:sp>
      <p:sp>
        <p:nvSpPr>
          <p:cNvPr id="180" name="Google Shape;180;gc35aff1d62_1_12"/>
          <p:cNvSpPr/>
          <p:nvPr/>
        </p:nvSpPr>
        <p:spPr>
          <a:xfrm>
            <a:off x="6647765" y="3950791"/>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 name="Google Shape;181;gc35aff1d62_1_12"/>
          <p:cNvSpPr/>
          <p:nvPr/>
        </p:nvSpPr>
        <p:spPr>
          <a:xfrm>
            <a:off x="6614991" y="3257407"/>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 name="Google Shape;182;gc35aff1d62_1_12"/>
          <p:cNvSpPr/>
          <p:nvPr/>
        </p:nvSpPr>
        <p:spPr>
          <a:xfrm rot="5400000">
            <a:off x="4621619" y="4520510"/>
            <a:ext cx="2887953" cy="6095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 name="Google Shape;183;gc35aff1d62_1_12"/>
          <p:cNvSpPr txBox="1"/>
          <p:nvPr/>
        </p:nvSpPr>
        <p:spPr>
          <a:xfrm>
            <a:off x="2011654" y="2109069"/>
            <a:ext cx="8168700" cy="788700"/>
          </a:xfrm>
          <a:prstGeom prst="rect">
            <a:avLst/>
          </a:prstGeom>
          <a:noFill/>
          <a:ln w="9525" cap="flat" cmpd="sng">
            <a:solidFill>
              <a:srgbClr val="9CC2E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900" i="0" u="none" strike="noStrike" cap="none">
                <a:solidFill>
                  <a:schemeClr val="lt1"/>
                </a:solidFill>
                <a:latin typeface="Calibri"/>
                <a:ea typeface="Calibri"/>
                <a:cs typeface="Calibri"/>
                <a:sym typeface="Calibri"/>
              </a:rPr>
              <a:t>Una de las principales herramientas con las que cuenta el Departamento Psicosocial, es el Programa de Integración Escolar o PIE.</a:t>
            </a:r>
            <a:endParaRPr sz="1600" i="0" u="none" strike="noStrike" cap="none">
              <a:solidFill>
                <a:schemeClr val="lt1"/>
              </a:solidFill>
              <a:latin typeface="Calibri"/>
              <a:ea typeface="Calibri"/>
              <a:cs typeface="Calibri"/>
              <a:sym typeface="Calibri"/>
            </a:endParaRPr>
          </a:p>
        </p:txBody>
      </p:sp>
      <p:sp>
        <p:nvSpPr>
          <p:cNvPr id="184" name="Google Shape;184;gc35aff1d62_1_12"/>
          <p:cNvSpPr txBox="1">
            <a:spLocks noGrp="1"/>
          </p:cNvSpPr>
          <p:nvPr>
            <p:ph type="subTitle" idx="4294967295"/>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185" name="Google Shape;185;gc35aff1d62_1_12"/>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186" name="Google Shape;186;gc35aff1d62_1_12"/>
          <p:cNvSpPr txBox="1"/>
          <p:nvPr/>
        </p:nvSpPr>
        <p:spPr>
          <a:xfrm>
            <a:off x="2179500" y="1130650"/>
            <a:ext cx="7833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1900" b="1">
                <a:solidFill>
                  <a:srgbClr val="FFFFFF"/>
                </a:solidFill>
                <a:latin typeface="Calibri"/>
                <a:ea typeface="Calibri"/>
                <a:cs typeface="Calibri"/>
                <a:sym typeface="Calibri"/>
              </a:rPr>
              <a:t>Departamento Psicosocial</a:t>
            </a:r>
            <a:endParaRPr sz="1900" b="1">
              <a:solidFill>
                <a:srgbClr val="FFFFFF"/>
              </a:solidFill>
              <a:latin typeface="Calibri"/>
              <a:ea typeface="Calibri"/>
              <a:cs typeface="Calibri"/>
              <a:sym typeface="Calibri"/>
            </a:endParaRPr>
          </a:p>
        </p:txBody>
      </p:sp>
      <p:sp>
        <p:nvSpPr>
          <p:cNvPr id="187" name="Google Shape;187;gc35aff1d62_1_12"/>
          <p:cNvSpPr/>
          <p:nvPr/>
        </p:nvSpPr>
        <p:spPr>
          <a:xfrm>
            <a:off x="3912799" y="1687163"/>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c35aff1d62_1_28"/>
          <p:cNvSpPr txBox="1">
            <a:spLocks noGrp="1"/>
          </p:cNvSpPr>
          <p:nvPr>
            <p:ph type="sldNum" idx="12"/>
          </p:nvPr>
        </p:nvSpPr>
        <p:spPr>
          <a:xfrm>
            <a:off x="5730200" y="6443967"/>
            <a:ext cx="731700" cy="4140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rgbClr val="000000"/>
              </a:buClr>
              <a:buFont typeface="Arial"/>
              <a:buNone/>
            </a:pPr>
            <a:fld id="{00000000-1234-1234-1234-123412341234}" type="slidenum">
              <a:rPr lang="es-CL"/>
              <a:t>12</a:t>
            </a:fld>
            <a:endParaRPr/>
          </a:p>
        </p:txBody>
      </p:sp>
      <p:grpSp>
        <p:nvGrpSpPr>
          <p:cNvPr id="193" name="Google Shape;193;gc35aff1d62_1_28"/>
          <p:cNvGrpSpPr/>
          <p:nvPr/>
        </p:nvGrpSpPr>
        <p:grpSpPr>
          <a:xfrm rot="175">
            <a:off x="4049695" y="2790199"/>
            <a:ext cx="3016429" cy="263941"/>
            <a:chOff x="271125" y="812725"/>
            <a:chExt cx="766525" cy="221725"/>
          </a:xfrm>
        </p:grpSpPr>
        <p:sp>
          <p:nvSpPr>
            <p:cNvPr id="194" name="Google Shape;194;gc35aff1d62_1_28"/>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 name="Google Shape;195;gc35aff1d62_1_28"/>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96" name="Google Shape;196;gc35aff1d62_1_28"/>
          <p:cNvSpPr/>
          <p:nvPr/>
        </p:nvSpPr>
        <p:spPr>
          <a:xfrm>
            <a:off x="784502" y="1920800"/>
            <a:ext cx="3016450" cy="2469960"/>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9CC2E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L" sz="1900">
                <a:solidFill>
                  <a:schemeClr val="lt1"/>
                </a:solidFill>
                <a:latin typeface="Calibri"/>
                <a:ea typeface="Calibri"/>
                <a:cs typeface="Calibri"/>
                <a:sym typeface="Calibri"/>
              </a:rPr>
              <a:t>¿Qué cursos de nuestro establecimiento forman parte del PIE)</a:t>
            </a:r>
            <a:endParaRPr sz="1900">
              <a:solidFill>
                <a:schemeClr val="lt1"/>
              </a:solidFill>
              <a:latin typeface="Calibri"/>
              <a:ea typeface="Calibri"/>
              <a:cs typeface="Calibri"/>
              <a:sym typeface="Calibri"/>
            </a:endParaRPr>
          </a:p>
        </p:txBody>
      </p:sp>
      <p:sp>
        <p:nvSpPr>
          <p:cNvPr id="197" name="Google Shape;197;gc35aff1d62_1_28"/>
          <p:cNvSpPr txBox="1"/>
          <p:nvPr/>
        </p:nvSpPr>
        <p:spPr>
          <a:xfrm>
            <a:off x="7337170" y="2547687"/>
            <a:ext cx="3226800" cy="1216200"/>
          </a:xfrm>
          <a:prstGeom prst="rect">
            <a:avLst/>
          </a:prstGeom>
          <a:noFill/>
          <a:ln w="9525" cap="flat" cmpd="sng">
            <a:solidFill>
              <a:srgbClr val="9CC2E5"/>
            </a:solidFill>
            <a:prstDash val="solid"/>
            <a:round/>
            <a:headEnd type="none" w="sm" len="sm"/>
            <a:tailEnd type="none" w="sm" len="sm"/>
          </a:ln>
        </p:spPr>
        <p:txBody>
          <a:bodyPr spcFirstLastPara="1" wrap="square" lIns="91425" tIns="45700" rIns="91425" bIns="45700" anchor="t" anchorCtr="0">
            <a:noAutofit/>
          </a:bodyPr>
          <a:lstStyle/>
          <a:p>
            <a:pPr marL="186262" marR="0" lvl="0" indent="0" algn="ctr" rtl="0">
              <a:lnSpc>
                <a:spcPct val="100000"/>
              </a:lnSpc>
              <a:spcBef>
                <a:spcPts val="0"/>
              </a:spcBef>
              <a:spcAft>
                <a:spcPts val="0"/>
              </a:spcAft>
              <a:buNone/>
            </a:pPr>
            <a:r>
              <a:rPr lang="es-CL" sz="1900" i="0" u="none" strike="noStrike" cap="none">
                <a:solidFill>
                  <a:schemeClr val="lt1"/>
                </a:solidFill>
                <a:latin typeface="Calibri"/>
                <a:ea typeface="Calibri"/>
                <a:cs typeface="Calibri"/>
                <a:sym typeface="Calibri"/>
              </a:rPr>
              <a:t>Todos aquellos cursos comprendidos en el rango </a:t>
            </a:r>
            <a:r>
              <a:rPr lang="es-CL" sz="1900" b="1" i="0" u="none" strike="noStrike" cap="none">
                <a:solidFill>
                  <a:srgbClr val="9CC2E5"/>
                </a:solidFill>
                <a:latin typeface="Calibri"/>
                <a:ea typeface="Calibri"/>
                <a:cs typeface="Calibri"/>
                <a:sym typeface="Calibri"/>
              </a:rPr>
              <a:t>desde Kínder a 6° básico</a:t>
            </a:r>
            <a:endParaRPr sz="1500" b="1">
              <a:latin typeface="Calibri"/>
              <a:ea typeface="Calibri"/>
              <a:cs typeface="Calibri"/>
              <a:sym typeface="Calibri"/>
            </a:endParaRPr>
          </a:p>
        </p:txBody>
      </p:sp>
      <p:sp>
        <p:nvSpPr>
          <p:cNvPr id="198" name="Google Shape;198;gc35aff1d62_1_28"/>
          <p:cNvSpPr/>
          <p:nvPr/>
        </p:nvSpPr>
        <p:spPr>
          <a:xfrm>
            <a:off x="1119490" y="4804188"/>
            <a:ext cx="2346466" cy="166511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9CC2E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L" sz="1900">
                <a:solidFill>
                  <a:schemeClr val="lt1"/>
                </a:solidFill>
                <a:latin typeface="Calibri"/>
                <a:ea typeface="Calibri"/>
                <a:cs typeface="Calibri"/>
                <a:sym typeface="Calibri"/>
              </a:rPr>
              <a:t>¿Qué sucede con los cursos de 7° a IV medio?</a:t>
            </a:r>
            <a:endParaRPr sz="1900">
              <a:solidFill>
                <a:schemeClr val="lt1"/>
              </a:solidFill>
              <a:latin typeface="Calibri"/>
              <a:ea typeface="Calibri"/>
              <a:cs typeface="Calibri"/>
              <a:sym typeface="Calibri"/>
            </a:endParaRPr>
          </a:p>
        </p:txBody>
      </p:sp>
      <p:sp>
        <p:nvSpPr>
          <p:cNvPr id="199" name="Google Shape;199;gc35aff1d62_1_28"/>
          <p:cNvSpPr txBox="1"/>
          <p:nvPr/>
        </p:nvSpPr>
        <p:spPr>
          <a:xfrm>
            <a:off x="7337170" y="5028647"/>
            <a:ext cx="3226800" cy="1216200"/>
          </a:xfrm>
          <a:prstGeom prst="rect">
            <a:avLst/>
          </a:prstGeom>
          <a:noFill/>
          <a:ln w="9525" cap="flat" cmpd="sng">
            <a:solidFill>
              <a:srgbClr val="9CC2E5"/>
            </a:solidFill>
            <a:prstDash val="solid"/>
            <a:round/>
            <a:headEnd type="none" w="sm" len="sm"/>
            <a:tailEnd type="none" w="sm" len="sm"/>
          </a:ln>
        </p:spPr>
        <p:txBody>
          <a:bodyPr spcFirstLastPara="1" wrap="square" lIns="91425" tIns="45700" rIns="91425" bIns="45700" anchor="ctr" anchorCtr="0">
            <a:noAutofit/>
          </a:bodyPr>
          <a:lstStyle/>
          <a:p>
            <a:pPr marL="186262" marR="0" lvl="0" indent="0" algn="ctr" rtl="0">
              <a:lnSpc>
                <a:spcPct val="100000"/>
              </a:lnSpc>
              <a:spcBef>
                <a:spcPts val="0"/>
              </a:spcBef>
              <a:spcAft>
                <a:spcPts val="0"/>
              </a:spcAft>
              <a:buNone/>
            </a:pPr>
            <a:r>
              <a:rPr lang="es-CL" sz="1900" i="0" u="none" strike="noStrike" cap="none">
                <a:solidFill>
                  <a:schemeClr val="lt1"/>
                </a:solidFill>
                <a:latin typeface="Calibri"/>
                <a:ea typeface="Calibri"/>
                <a:cs typeface="Calibri"/>
                <a:sym typeface="Calibri"/>
              </a:rPr>
              <a:t>Son acompañados de maneras similares por los y las profesionales del departamento psicosocial.</a:t>
            </a:r>
            <a:endParaRPr sz="1900" i="0" u="none" strike="noStrike" cap="none">
              <a:solidFill>
                <a:srgbClr val="9CC2E5"/>
              </a:solidFill>
              <a:latin typeface="Calibri"/>
              <a:ea typeface="Calibri"/>
              <a:cs typeface="Calibri"/>
              <a:sym typeface="Calibri"/>
            </a:endParaRPr>
          </a:p>
        </p:txBody>
      </p:sp>
      <p:sp>
        <p:nvSpPr>
          <p:cNvPr id="200" name="Google Shape;200;gc35aff1d62_1_28"/>
          <p:cNvSpPr txBox="1">
            <a:spLocks noGrp="1"/>
          </p:cNvSpPr>
          <p:nvPr>
            <p:ph type="subTitle" idx="4294967295"/>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201" name="Google Shape;201;gc35aff1d62_1_28"/>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202" name="Google Shape;202;gc35aff1d62_1_28"/>
          <p:cNvSpPr txBox="1"/>
          <p:nvPr/>
        </p:nvSpPr>
        <p:spPr>
          <a:xfrm>
            <a:off x="2347350" y="1130650"/>
            <a:ext cx="7833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1900" b="1">
                <a:solidFill>
                  <a:srgbClr val="FFFFFF"/>
                </a:solidFill>
                <a:latin typeface="Calibri"/>
                <a:ea typeface="Calibri"/>
                <a:cs typeface="Calibri"/>
                <a:sym typeface="Calibri"/>
              </a:rPr>
              <a:t>Departamento Psicosocial</a:t>
            </a:r>
            <a:endParaRPr sz="1900" b="1">
              <a:solidFill>
                <a:srgbClr val="FFFFFF"/>
              </a:solidFill>
              <a:latin typeface="Calibri"/>
              <a:ea typeface="Calibri"/>
              <a:cs typeface="Calibri"/>
              <a:sym typeface="Calibri"/>
            </a:endParaRPr>
          </a:p>
        </p:txBody>
      </p:sp>
      <p:grpSp>
        <p:nvGrpSpPr>
          <p:cNvPr id="203" name="Google Shape;203;gc35aff1d62_1_28"/>
          <p:cNvGrpSpPr/>
          <p:nvPr/>
        </p:nvGrpSpPr>
        <p:grpSpPr>
          <a:xfrm rot="175">
            <a:off x="3893345" y="5492112"/>
            <a:ext cx="3016429" cy="263941"/>
            <a:chOff x="271125" y="812725"/>
            <a:chExt cx="766525" cy="221725"/>
          </a:xfrm>
        </p:grpSpPr>
        <p:sp>
          <p:nvSpPr>
            <p:cNvPr id="204" name="Google Shape;204;gc35aff1d62_1_28"/>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 name="Google Shape;205;gc35aff1d62_1_28"/>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06" name="Google Shape;206;gc35aff1d62_1_28"/>
          <p:cNvSpPr/>
          <p:nvPr/>
        </p:nvSpPr>
        <p:spPr>
          <a:xfrm>
            <a:off x="4080649" y="1767700"/>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c35aff1d62_1_45"/>
          <p:cNvSpPr txBox="1">
            <a:spLocks noGrp="1"/>
          </p:cNvSpPr>
          <p:nvPr>
            <p:ph type="sldNum" idx="12"/>
          </p:nvPr>
        </p:nvSpPr>
        <p:spPr>
          <a:xfrm>
            <a:off x="5730200" y="6443967"/>
            <a:ext cx="731700" cy="4140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rgbClr val="000000"/>
              </a:buClr>
              <a:buFont typeface="Arial"/>
              <a:buNone/>
            </a:pPr>
            <a:fld id="{00000000-1234-1234-1234-123412341234}" type="slidenum">
              <a:rPr lang="es-CL"/>
              <a:t>13</a:t>
            </a:fld>
            <a:endParaRPr/>
          </a:p>
        </p:txBody>
      </p:sp>
      <p:sp>
        <p:nvSpPr>
          <p:cNvPr id="212" name="Google Shape;212;gc35aff1d62_1_45"/>
          <p:cNvSpPr txBox="1"/>
          <p:nvPr/>
        </p:nvSpPr>
        <p:spPr>
          <a:xfrm>
            <a:off x="1529525" y="2001475"/>
            <a:ext cx="9162900" cy="1918500"/>
          </a:xfrm>
          <a:prstGeom prst="rect">
            <a:avLst/>
          </a:prstGeom>
          <a:noFill/>
          <a:ln>
            <a:noFill/>
          </a:ln>
        </p:spPr>
        <p:txBody>
          <a:bodyPr spcFirstLastPara="1" wrap="square" lIns="121900" tIns="121900" rIns="121900" bIns="121900" anchor="t" anchorCtr="0">
            <a:noAutofit/>
          </a:bodyPr>
          <a:lstStyle/>
          <a:p>
            <a:pPr marL="0" marR="0" lvl="0" indent="0" algn="ctr" rtl="0">
              <a:spcBef>
                <a:spcPts val="800"/>
              </a:spcBef>
              <a:spcAft>
                <a:spcPts val="0"/>
              </a:spcAft>
              <a:buNone/>
            </a:pPr>
            <a:r>
              <a:rPr lang="es-CL" sz="1800">
                <a:solidFill>
                  <a:schemeClr val="lt1"/>
                </a:solidFill>
                <a:latin typeface="Lustria"/>
                <a:ea typeface="Lustria"/>
                <a:cs typeface="Lustria"/>
                <a:sym typeface="Lustria"/>
              </a:rPr>
              <a:t>Los apoyos entregados por el Departamento Psicosocial y PIE, van desde el acompañamiento individual de los y las estudiantes en aula de clases y aula de recursos, agregando a esto el trabajo colaborativo con docentes, la realización de adecuaciones a las tareas o evaluaciones, el seguimiento mancomunado con apoderados/as, el trabajo multidisciplinar con docentes tutores/as y de asignaturas, entre otros (como la realización de evaluaciones, diagnósticos, etc.).</a:t>
            </a:r>
            <a:endParaRPr sz="1800">
              <a:solidFill>
                <a:schemeClr val="lt1"/>
              </a:solidFill>
              <a:latin typeface="Lustria"/>
              <a:ea typeface="Lustria"/>
              <a:cs typeface="Lustria"/>
              <a:sym typeface="Lustria"/>
            </a:endParaRPr>
          </a:p>
        </p:txBody>
      </p:sp>
      <p:sp>
        <p:nvSpPr>
          <p:cNvPr id="213" name="Google Shape;213;gc35aff1d62_1_45"/>
          <p:cNvSpPr/>
          <p:nvPr/>
        </p:nvSpPr>
        <p:spPr>
          <a:xfrm>
            <a:off x="4125000" y="4172005"/>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 name="Google Shape;214;gc35aff1d62_1_45"/>
          <p:cNvSpPr txBox="1"/>
          <p:nvPr/>
        </p:nvSpPr>
        <p:spPr>
          <a:xfrm>
            <a:off x="1456250" y="4515762"/>
            <a:ext cx="9347100" cy="1304100"/>
          </a:xfrm>
          <a:prstGeom prst="rect">
            <a:avLst/>
          </a:prstGeom>
          <a:noFill/>
          <a:ln>
            <a:noFill/>
          </a:ln>
        </p:spPr>
        <p:txBody>
          <a:bodyPr spcFirstLastPara="1" wrap="square" lIns="121900" tIns="121900" rIns="121900" bIns="121900" anchor="t" anchorCtr="0">
            <a:noAutofit/>
          </a:bodyPr>
          <a:lstStyle/>
          <a:p>
            <a:pPr marL="0" marR="0" lvl="0" indent="0" algn="ctr" rtl="0">
              <a:spcBef>
                <a:spcPts val="800"/>
              </a:spcBef>
              <a:spcAft>
                <a:spcPts val="0"/>
              </a:spcAft>
              <a:buNone/>
            </a:pPr>
            <a:r>
              <a:rPr lang="es-CL" sz="1800">
                <a:solidFill>
                  <a:schemeClr val="lt1"/>
                </a:solidFill>
                <a:latin typeface="Lustria"/>
                <a:ea typeface="Lustria"/>
                <a:cs typeface="Lustria"/>
                <a:sym typeface="Lustria"/>
              </a:rPr>
              <a:t>Para ser atendido/a por profesionales del Departamento Psicosocial, los/las docentes deben entregar una ficha de derivación al Director del departamento, quien en conjunto con profesionales del equipo determinarán los apoyos y adecuaciones necesarias de poner en ejecución. </a:t>
            </a:r>
            <a:endParaRPr sz="1800">
              <a:solidFill>
                <a:schemeClr val="lt1"/>
              </a:solidFill>
              <a:latin typeface="Lustria"/>
              <a:ea typeface="Lustria"/>
              <a:cs typeface="Lustria"/>
              <a:sym typeface="Lustria"/>
            </a:endParaRPr>
          </a:p>
        </p:txBody>
      </p:sp>
      <p:sp>
        <p:nvSpPr>
          <p:cNvPr id="215" name="Google Shape;215;gc35aff1d62_1_45"/>
          <p:cNvSpPr/>
          <p:nvPr/>
        </p:nvSpPr>
        <p:spPr>
          <a:xfrm>
            <a:off x="4124999" y="6007388"/>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 name="Google Shape;216;gc35aff1d62_1_45"/>
          <p:cNvSpPr txBox="1">
            <a:spLocks noGrp="1"/>
          </p:cNvSpPr>
          <p:nvPr>
            <p:ph type="subTitle" idx="4294967295"/>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217" name="Google Shape;217;gc35aff1d62_1_45"/>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218" name="Google Shape;218;gc35aff1d62_1_45"/>
          <p:cNvSpPr txBox="1"/>
          <p:nvPr/>
        </p:nvSpPr>
        <p:spPr>
          <a:xfrm>
            <a:off x="2179500" y="1113450"/>
            <a:ext cx="7833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1900" b="1">
                <a:solidFill>
                  <a:srgbClr val="FFFFFF"/>
                </a:solidFill>
                <a:latin typeface="Calibri"/>
                <a:ea typeface="Calibri"/>
                <a:cs typeface="Calibri"/>
                <a:sym typeface="Calibri"/>
              </a:rPr>
              <a:t>Departamento Psicosocial</a:t>
            </a:r>
            <a:endParaRPr sz="1900" b="1">
              <a:solidFill>
                <a:srgbClr val="FFFFFF"/>
              </a:solidFill>
              <a:latin typeface="Calibri"/>
              <a:ea typeface="Calibri"/>
              <a:cs typeface="Calibri"/>
              <a:sym typeface="Calibri"/>
            </a:endParaRPr>
          </a:p>
        </p:txBody>
      </p:sp>
      <p:sp>
        <p:nvSpPr>
          <p:cNvPr id="219" name="Google Shape;219;gc35aff1d62_1_45"/>
          <p:cNvSpPr/>
          <p:nvPr/>
        </p:nvSpPr>
        <p:spPr>
          <a:xfrm>
            <a:off x="3946599" y="1652763"/>
            <a:ext cx="4366406" cy="63386"/>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
          <p:cNvSpPr txBox="1">
            <a:spLocks noGrp="1"/>
          </p:cNvSpPr>
          <p:nvPr>
            <p:ph type="subTitle" idx="1"/>
          </p:nvPr>
        </p:nvSpPr>
        <p:spPr>
          <a:xfrm>
            <a:off x="1277407" y="253121"/>
            <a:ext cx="5276537" cy="797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225" name="Google Shape;225;p4"/>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226" name="Google Shape;226;p4"/>
          <p:cNvSpPr txBox="1"/>
          <p:nvPr/>
        </p:nvSpPr>
        <p:spPr>
          <a:xfrm>
            <a:off x="2313550" y="1272450"/>
            <a:ext cx="7833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1900" b="1">
                <a:solidFill>
                  <a:srgbClr val="FFFFFF"/>
                </a:solidFill>
                <a:latin typeface="Calibri"/>
                <a:ea typeface="Calibri"/>
                <a:cs typeface="Calibri"/>
                <a:sym typeface="Calibri"/>
              </a:rPr>
              <a:t>Área de Convivencia Escolar e Inspectoría General </a:t>
            </a:r>
            <a:endParaRPr sz="1900" b="1">
              <a:solidFill>
                <a:srgbClr val="FFFFFF"/>
              </a:solidFill>
              <a:latin typeface="Calibri"/>
              <a:ea typeface="Calibri"/>
              <a:cs typeface="Calibri"/>
              <a:sym typeface="Calibri"/>
            </a:endParaRPr>
          </a:p>
        </p:txBody>
      </p:sp>
      <p:sp>
        <p:nvSpPr>
          <p:cNvPr id="227" name="Google Shape;227;p4"/>
          <p:cNvSpPr txBox="1"/>
          <p:nvPr/>
        </p:nvSpPr>
        <p:spPr>
          <a:xfrm>
            <a:off x="808900" y="2074975"/>
            <a:ext cx="10937700" cy="4186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CL" sz="1900">
                <a:solidFill>
                  <a:srgbClr val="FFFFFF"/>
                </a:solidFill>
                <a:latin typeface="Calibri"/>
                <a:ea typeface="Calibri"/>
                <a:cs typeface="Calibri"/>
                <a:sym typeface="Calibri"/>
              </a:rPr>
              <a:t>Para cuidarnos debemos tener en cuenta todos los aspectos de seguridad que propone el establecimiento, en conjunto con los lineamientos del MINSAL y MINEDUC. </a:t>
            </a:r>
            <a:r>
              <a:rPr lang="es-CL" sz="1900">
                <a:latin typeface="Calibri"/>
                <a:ea typeface="Calibri"/>
                <a:cs typeface="Calibri"/>
                <a:sym typeface="Calibri"/>
              </a:rPr>
              <a:t> </a:t>
            </a:r>
            <a:endParaRPr sz="1900">
              <a:latin typeface="Calibri"/>
              <a:ea typeface="Calibri"/>
              <a:cs typeface="Calibri"/>
              <a:sym typeface="Calibri"/>
            </a:endParaRPr>
          </a:p>
          <a:p>
            <a:pPr marL="0" lvl="0" indent="0" algn="just" rtl="0">
              <a:spcBef>
                <a:spcPts val="0"/>
              </a:spcBef>
              <a:spcAft>
                <a:spcPts val="0"/>
              </a:spcAft>
              <a:buNone/>
            </a:pPr>
            <a:endParaRPr sz="1900">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 En nuestro establecimiento contamos con dos zonas para entrada y salida diferida de los estudiantes, al ingreso, todos los niños serán monitoreados con la toma de temperatura, facilitación de alcohol gel y pediluvios para limpieza y desinfección de zapatos.</a:t>
            </a:r>
            <a:endParaRPr sz="1900">
              <a:solidFill>
                <a:srgbClr val="FFFFFF"/>
              </a:solidFill>
              <a:latin typeface="Calibri"/>
              <a:ea typeface="Calibri"/>
              <a:cs typeface="Calibri"/>
              <a:sym typeface="Calibri"/>
            </a:endParaRPr>
          </a:p>
          <a:p>
            <a:pPr marL="45720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2. Los estudiantes al ingresar, deben portar mascarilla desechable, en caso de no tenerla, no puede ingresar a las dependencias del establecimiento. </a:t>
            </a:r>
            <a:endParaRPr sz="1900">
              <a:solidFill>
                <a:srgbClr val="FFFFFF"/>
              </a:solidFill>
              <a:latin typeface="Calibri"/>
              <a:ea typeface="Calibri"/>
              <a:cs typeface="Calibri"/>
              <a:sym typeface="Calibri"/>
            </a:endParaRPr>
          </a:p>
          <a:p>
            <a:pPr marL="45720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3. En la entrada, y al interior del establecimiento, se debe procurar que los estudiantes mantengan distanciamiento social, de al menos 1 metro entre cada persona. </a:t>
            </a:r>
            <a:endParaRPr sz="1900">
              <a:solidFill>
                <a:srgbClr val="FFFFFF"/>
              </a:solidFill>
              <a:latin typeface="Calibri"/>
              <a:ea typeface="Calibri"/>
              <a:cs typeface="Calibri"/>
              <a:sym typeface="Calibri"/>
            </a:endParaRPr>
          </a:p>
          <a:p>
            <a:pPr marL="457200" lvl="0" indent="0" algn="l" rtl="0">
              <a:spcBef>
                <a:spcPts val="0"/>
              </a:spcBef>
              <a:spcAft>
                <a:spcPts val="0"/>
              </a:spcAft>
              <a:buNone/>
            </a:pPr>
            <a:endParaRPr sz="1600">
              <a:solidFill>
                <a:srgbClr val="FFFFFF"/>
              </a:solidFill>
              <a:latin typeface="Calibri"/>
              <a:ea typeface="Calibri"/>
              <a:cs typeface="Calibri"/>
              <a:sym typeface="Calibri"/>
            </a:endParaRPr>
          </a:p>
          <a:p>
            <a:pPr marL="0" lvl="0" indent="0" algn="l" rtl="0">
              <a:spcBef>
                <a:spcPts val="0"/>
              </a:spcBef>
              <a:spcAft>
                <a:spcPts val="0"/>
              </a:spcAft>
              <a:buNone/>
            </a:pPr>
            <a:endParaRPr sz="1600">
              <a:solidFill>
                <a:srgbClr val="FFFFFF"/>
              </a:solidFill>
              <a:latin typeface="Calibri"/>
              <a:ea typeface="Calibri"/>
              <a:cs typeface="Calibri"/>
              <a:sym typeface="Calibri"/>
            </a:endParaRPr>
          </a:p>
        </p:txBody>
      </p:sp>
      <p:pic>
        <p:nvPicPr>
          <p:cNvPr id="228" name="Google Shape;228;p4"/>
          <p:cNvPicPr preferRelativeResize="0"/>
          <p:nvPr/>
        </p:nvPicPr>
        <p:blipFill>
          <a:blip r:embed="rId4">
            <a:alphaModFix/>
          </a:blip>
          <a:stretch>
            <a:fillRect/>
          </a:stretch>
        </p:blipFill>
        <p:spPr>
          <a:xfrm>
            <a:off x="9194192" y="374362"/>
            <a:ext cx="2360525" cy="1061675"/>
          </a:xfrm>
          <a:prstGeom prst="rect">
            <a:avLst/>
          </a:prstGeom>
          <a:noFill/>
          <a:ln>
            <a:noFill/>
          </a:ln>
        </p:spPr>
      </p:pic>
      <p:pic>
        <p:nvPicPr>
          <p:cNvPr id="229" name="Google Shape;229;p4"/>
          <p:cNvPicPr preferRelativeResize="0"/>
          <p:nvPr/>
        </p:nvPicPr>
        <p:blipFill>
          <a:blip r:embed="rId5">
            <a:alphaModFix/>
          </a:blip>
          <a:stretch>
            <a:fillRect/>
          </a:stretch>
        </p:blipFill>
        <p:spPr>
          <a:xfrm>
            <a:off x="9885375" y="5505203"/>
            <a:ext cx="1597375" cy="1196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gc77732b10a_0_3"/>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235" name="Google Shape;235;gc77732b10a_0_3"/>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sp>
        <p:nvSpPr>
          <p:cNvPr id="236" name="Google Shape;236;gc77732b10a_0_3"/>
          <p:cNvSpPr txBox="1"/>
          <p:nvPr/>
        </p:nvSpPr>
        <p:spPr>
          <a:xfrm>
            <a:off x="334525" y="1988625"/>
            <a:ext cx="11597400" cy="44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7" name="Google Shape;237;gc77732b10a_0_3"/>
          <p:cNvSpPr txBox="1"/>
          <p:nvPr/>
        </p:nvSpPr>
        <p:spPr>
          <a:xfrm>
            <a:off x="753150" y="1285100"/>
            <a:ext cx="10937700" cy="6818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CL" sz="1900">
                <a:solidFill>
                  <a:srgbClr val="FFFFFF"/>
                </a:solidFill>
                <a:latin typeface="Calibri"/>
                <a:ea typeface="Calibri"/>
                <a:cs typeface="Calibri"/>
                <a:sym typeface="Calibri"/>
              </a:rPr>
              <a:t>4. Las salas de clases permanecerán con las ventanas abiertas durante toda la jornada, permitiendo una constante ventilación. Además, contamos con un aforo máximo de 15 estudiantes por aula, las cuales serán desinfectadas en cada recreo por el grupo de inspectores.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5. El establecimiento cuenta con 3 recreos diferidos, cada uno de 30 minutos, lo que permitirá la ventilación y desinfección.</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6. En cada sala, contamos con dispensadores de alcohol gel para auto desinfección, sin dejar de lado la importancia del lavado de manos al finalizar cada recreo.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7. El uso de baños, será con un aforo máximo de 2 estudiantes por un período breve, respetando distanciamiento físico. Durante el recreo los baños están custodiados y al  finalizar son sanitizados por personal de aseo del establecimiento.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8. La alimentación JUNAEB, será entregada mensualmente, mediante canastas, en el establecimiento, ya que mientras se mantenga la situación de contagio no se utilizará el casino. El listado oficial lo envía la entidad.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9. Recuerde enviar dos colaciones frías a sus hijos, además de recambios de mascarillas desechables sin consignas.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457200" lvl="0" indent="0" algn="l" rtl="0">
              <a:spcBef>
                <a:spcPts val="0"/>
              </a:spcBef>
              <a:spcAft>
                <a:spcPts val="0"/>
              </a:spcAft>
              <a:buNone/>
            </a:pPr>
            <a:endParaRPr sz="1600">
              <a:solidFill>
                <a:srgbClr val="FFFFFF"/>
              </a:solidFill>
              <a:latin typeface="Calibri"/>
              <a:ea typeface="Calibri"/>
              <a:cs typeface="Calibri"/>
              <a:sym typeface="Calibri"/>
            </a:endParaRPr>
          </a:p>
          <a:p>
            <a:pPr marL="0" lvl="0" indent="0" algn="l" rtl="0">
              <a:spcBef>
                <a:spcPts val="0"/>
              </a:spcBef>
              <a:spcAft>
                <a:spcPts val="0"/>
              </a:spcAft>
              <a:buNone/>
            </a:pPr>
            <a:endParaRPr sz="1600">
              <a:solidFill>
                <a:srgbClr val="FFFFFF"/>
              </a:solidFill>
              <a:latin typeface="Calibri"/>
              <a:ea typeface="Calibri"/>
              <a:cs typeface="Calibri"/>
              <a:sym typeface="Calibri"/>
            </a:endParaRPr>
          </a:p>
        </p:txBody>
      </p:sp>
      <p:pic>
        <p:nvPicPr>
          <p:cNvPr id="238" name="Google Shape;238;gc77732b10a_0_3"/>
          <p:cNvPicPr preferRelativeResize="0"/>
          <p:nvPr/>
        </p:nvPicPr>
        <p:blipFill>
          <a:blip r:embed="rId4">
            <a:alphaModFix/>
          </a:blip>
          <a:stretch>
            <a:fillRect/>
          </a:stretch>
        </p:blipFill>
        <p:spPr>
          <a:xfrm>
            <a:off x="8276225" y="-228612"/>
            <a:ext cx="3030466" cy="1703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
          <p:cNvSpPr txBox="1">
            <a:spLocks noGrp="1"/>
          </p:cNvSpPr>
          <p:nvPr>
            <p:ph type="subTitle" idx="1"/>
          </p:nvPr>
        </p:nvSpPr>
        <p:spPr>
          <a:xfrm>
            <a:off x="1277407" y="253121"/>
            <a:ext cx="5276537" cy="797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244" name="Google Shape;244;p5"/>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245" name="Google Shape;245;p5"/>
          <p:cNvSpPr txBox="1"/>
          <p:nvPr/>
        </p:nvSpPr>
        <p:spPr>
          <a:xfrm>
            <a:off x="753150" y="1443075"/>
            <a:ext cx="10937700" cy="594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CL" sz="1900">
                <a:solidFill>
                  <a:srgbClr val="FFFFFF"/>
                </a:solidFill>
                <a:latin typeface="Calibri"/>
                <a:ea typeface="Calibri"/>
                <a:cs typeface="Calibri"/>
                <a:sym typeface="Calibri"/>
              </a:rPr>
              <a:t>10. Con respecto al uso de uniforme, los estudiantes pueden asistir con buzo institucional o uniforme, y en caso de no contar con lo anterior, se les permitirá asistir con buzo azul marino o negro y poleras blancas o grises. Recuerde evitar prendas de color.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11. En la sala de clases, queda prohibido el cambio de puestos, no se pueden compartir útiles escolares ni accesorios de uso personal.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12. En el recreo se debe responder a las señaléticas que indican distanciamiento social, además de seguir las indicaciones de los inspectores.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13. Queda prohibido el uso de implementos como, por ejemplo, balón de fútbol, intercambio de celulares, auriculares o alimentos.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14. No está permitido compartir la colación, cada estudiante debe manipular su mascarilla y dejar sin residuos su lugar.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15. Contamos con un Protocolo de la asignatura de Educación física, estará publicado en nuestro sitio web.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457200" lvl="0" indent="0" algn="l" rtl="0">
              <a:spcBef>
                <a:spcPts val="0"/>
              </a:spcBef>
              <a:spcAft>
                <a:spcPts val="0"/>
              </a:spcAft>
              <a:buNone/>
            </a:pPr>
            <a:endParaRPr sz="1600">
              <a:solidFill>
                <a:srgbClr val="FFFFFF"/>
              </a:solidFill>
              <a:latin typeface="Calibri"/>
              <a:ea typeface="Calibri"/>
              <a:cs typeface="Calibri"/>
              <a:sym typeface="Calibri"/>
            </a:endParaRPr>
          </a:p>
          <a:p>
            <a:pPr marL="0" lvl="0" indent="0" algn="l" rtl="0">
              <a:spcBef>
                <a:spcPts val="0"/>
              </a:spcBef>
              <a:spcAft>
                <a:spcPts val="0"/>
              </a:spcAft>
              <a:buNone/>
            </a:pPr>
            <a:endParaRPr sz="1600">
              <a:solidFill>
                <a:srgbClr val="FFFFFF"/>
              </a:solidFill>
              <a:latin typeface="Calibri"/>
              <a:ea typeface="Calibri"/>
              <a:cs typeface="Calibri"/>
              <a:sym typeface="Calibri"/>
            </a:endParaRPr>
          </a:p>
        </p:txBody>
      </p:sp>
      <p:pic>
        <p:nvPicPr>
          <p:cNvPr id="246" name="Google Shape;246;p5"/>
          <p:cNvPicPr preferRelativeResize="0"/>
          <p:nvPr/>
        </p:nvPicPr>
        <p:blipFill>
          <a:blip r:embed="rId4">
            <a:alphaModFix/>
          </a:blip>
          <a:stretch>
            <a:fillRect/>
          </a:stretch>
        </p:blipFill>
        <p:spPr>
          <a:xfrm>
            <a:off x="10161175" y="253125"/>
            <a:ext cx="1133625" cy="1133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c77732b10a_0_14"/>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252" name="Google Shape;252;gc77732b10a_0_14"/>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sp>
        <p:nvSpPr>
          <p:cNvPr id="253" name="Google Shape;253;gc77732b10a_0_14"/>
          <p:cNvSpPr txBox="1"/>
          <p:nvPr/>
        </p:nvSpPr>
        <p:spPr>
          <a:xfrm>
            <a:off x="753150" y="1214475"/>
            <a:ext cx="10937700" cy="6818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16. Al tener sospechas de sintomatología, se les contactará vía telefónica para indicar los pasos a seguir, con frecuencia se solicitará el retiro del estudiante, hasta que sus síntomas cesen.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17. En caso de sospecha de contacto estrecho, se aislará a los grupos con cuarentenas preventivas de 4 o más días, para cerciorarnos de no tener casos activos. Para lo anterior, se contactará a los apoderados de manera telefónica.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18. En caso de requerir clases presenciales diarias, dar aviso vía correo electrónico al profesor jefe </a:t>
            </a:r>
            <a:r>
              <a:rPr lang="es-CL" sz="1900" u="sng">
                <a:solidFill>
                  <a:schemeClr val="hlink"/>
                </a:solidFill>
                <a:latin typeface="Calibri"/>
                <a:ea typeface="Calibri"/>
                <a:cs typeface="Calibri"/>
                <a:sym typeface="Calibri"/>
                <a:hlinkClick r:id="rId4"/>
              </a:rPr>
              <a:t>nombre.apellido@colegiosochides.cl</a:t>
            </a:r>
            <a:r>
              <a:rPr lang="es-CL" sz="1900">
                <a:solidFill>
                  <a:srgbClr val="FFFFFF"/>
                </a:solidFill>
                <a:latin typeface="Calibri"/>
                <a:ea typeface="Calibri"/>
                <a:cs typeface="Calibri"/>
                <a:sym typeface="Calibri"/>
              </a:rPr>
              <a:t> para que sea él o ella quien dé aviso a Inspectoría General.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Les recordamos mantener una comunicación fluida y formal con los profesores, para lo anterior conozca en detalle los nombres de ellos  y la asignatura que cada uno imparte.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Si existe cambio de número telefónico, acercarse a inspectoría general, para dar aviso del nuevo número de contacto. </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 </a:t>
            </a:r>
            <a:endParaRPr sz="190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457200" lvl="0" indent="0" algn="l" rtl="0">
              <a:spcBef>
                <a:spcPts val="0"/>
              </a:spcBef>
              <a:spcAft>
                <a:spcPts val="0"/>
              </a:spcAft>
              <a:buNone/>
            </a:pPr>
            <a:endParaRPr sz="1600">
              <a:solidFill>
                <a:srgbClr val="FFFFFF"/>
              </a:solidFill>
              <a:latin typeface="Calibri"/>
              <a:ea typeface="Calibri"/>
              <a:cs typeface="Calibri"/>
              <a:sym typeface="Calibri"/>
            </a:endParaRPr>
          </a:p>
          <a:p>
            <a:pPr marL="0" lvl="0" indent="0" algn="l" rtl="0">
              <a:spcBef>
                <a:spcPts val="0"/>
              </a:spcBef>
              <a:spcAft>
                <a:spcPts val="0"/>
              </a:spcAft>
              <a:buNone/>
            </a:pPr>
            <a:endParaRPr sz="160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gc833a2e4a6_0_0"/>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259" name="Google Shape;259;gc833a2e4a6_0_0"/>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sp>
        <p:nvSpPr>
          <p:cNvPr id="260" name="Google Shape;260;gc833a2e4a6_0_0"/>
          <p:cNvSpPr txBox="1"/>
          <p:nvPr/>
        </p:nvSpPr>
        <p:spPr>
          <a:xfrm>
            <a:off x="753150" y="1443075"/>
            <a:ext cx="10937700" cy="3879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3700" b="1" u="sng">
                <a:solidFill>
                  <a:srgbClr val="FFFFFF"/>
                </a:solidFill>
                <a:latin typeface="Calibri"/>
                <a:ea typeface="Calibri"/>
                <a:cs typeface="Calibri"/>
                <a:sym typeface="Calibri"/>
              </a:rPr>
              <a:t>VARIOS</a:t>
            </a:r>
            <a:endParaRPr sz="3700" b="1" u="sng">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457200" lvl="0" indent="-349250" algn="just" rtl="0">
              <a:spcBef>
                <a:spcPts val="0"/>
              </a:spcBef>
              <a:spcAft>
                <a:spcPts val="0"/>
              </a:spcAft>
              <a:buClr>
                <a:srgbClr val="FFFFFF"/>
              </a:buClr>
              <a:buSzPts val="1900"/>
              <a:buFont typeface="Calibri"/>
              <a:buChar char="-"/>
            </a:pPr>
            <a:r>
              <a:rPr lang="es-CL" sz="1900">
                <a:solidFill>
                  <a:srgbClr val="FFFFFF"/>
                </a:solidFill>
                <a:latin typeface="Calibri"/>
                <a:ea typeface="Calibri"/>
                <a:cs typeface="Calibri"/>
                <a:sym typeface="Calibri"/>
              </a:rPr>
              <a:t>Elegir delegados de curso</a:t>
            </a:r>
            <a:endParaRPr sz="1900">
              <a:solidFill>
                <a:srgbClr val="FFFFFF"/>
              </a:solidFill>
              <a:latin typeface="Calibri"/>
              <a:ea typeface="Calibri"/>
              <a:cs typeface="Calibri"/>
              <a:sym typeface="Calibri"/>
            </a:endParaRPr>
          </a:p>
          <a:p>
            <a:pPr marL="457200" lvl="0" indent="-349250" algn="just" rtl="0">
              <a:spcBef>
                <a:spcPts val="0"/>
              </a:spcBef>
              <a:spcAft>
                <a:spcPts val="0"/>
              </a:spcAft>
              <a:buClr>
                <a:srgbClr val="FFFFFF"/>
              </a:buClr>
              <a:buSzPts val="1900"/>
              <a:buFont typeface="Calibri"/>
              <a:buChar char="-"/>
            </a:pPr>
            <a:r>
              <a:rPr lang="es-CL" sz="1900">
                <a:solidFill>
                  <a:srgbClr val="FFFFFF"/>
                </a:solidFill>
                <a:latin typeface="Calibri"/>
                <a:ea typeface="Calibri"/>
                <a:cs typeface="Calibri"/>
                <a:sym typeface="Calibri"/>
              </a:rPr>
              <a:t>Temas de curso</a:t>
            </a: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r>
              <a:rPr lang="es-CL" sz="1900">
                <a:solidFill>
                  <a:srgbClr val="FFFFFF"/>
                </a:solidFill>
                <a:latin typeface="Calibri"/>
                <a:ea typeface="Calibri"/>
                <a:cs typeface="Calibri"/>
                <a:sym typeface="Calibri"/>
              </a:rPr>
              <a:t> </a:t>
            </a:r>
            <a:endParaRPr sz="190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900">
              <a:solidFill>
                <a:srgbClr val="FFFFFF"/>
              </a:solidFill>
              <a:latin typeface="Calibri"/>
              <a:ea typeface="Calibri"/>
              <a:cs typeface="Calibri"/>
              <a:sym typeface="Calibri"/>
            </a:endParaRPr>
          </a:p>
          <a:p>
            <a:pPr marL="0" lvl="0" indent="0" algn="just" rtl="0">
              <a:spcBef>
                <a:spcPts val="0"/>
              </a:spcBef>
              <a:spcAft>
                <a:spcPts val="0"/>
              </a:spcAft>
              <a:buNone/>
            </a:pPr>
            <a:endParaRPr sz="1900">
              <a:solidFill>
                <a:srgbClr val="FFFFFF"/>
              </a:solidFill>
              <a:latin typeface="Calibri"/>
              <a:ea typeface="Calibri"/>
              <a:cs typeface="Calibri"/>
              <a:sym typeface="Calibri"/>
            </a:endParaRPr>
          </a:p>
          <a:p>
            <a:pPr marL="457200" lvl="0" indent="0" algn="l" rtl="0">
              <a:spcBef>
                <a:spcPts val="0"/>
              </a:spcBef>
              <a:spcAft>
                <a:spcPts val="0"/>
              </a:spcAft>
              <a:buNone/>
            </a:pPr>
            <a:endParaRPr sz="1600">
              <a:solidFill>
                <a:srgbClr val="FFFFFF"/>
              </a:solidFill>
              <a:latin typeface="Calibri"/>
              <a:ea typeface="Calibri"/>
              <a:cs typeface="Calibri"/>
              <a:sym typeface="Calibri"/>
            </a:endParaRPr>
          </a:p>
          <a:p>
            <a:pPr marL="0" lvl="0" indent="0" algn="l" rtl="0">
              <a:spcBef>
                <a:spcPts val="0"/>
              </a:spcBef>
              <a:spcAft>
                <a:spcPts val="0"/>
              </a:spcAft>
              <a:buNone/>
            </a:pPr>
            <a:endParaRPr sz="1600">
              <a:solidFill>
                <a:srgbClr val="FFFFFF"/>
              </a:solidFill>
              <a:latin typeface="Calibri"/>
              <a:ea typeface="Calibri"/>
              <a:cs typeface="Calibri"/>
              <a:sym typeface="Calibri"/>
            </a:endParaRPr>
          </a:p>
        </p:txBody>
      </p:sp>
      <p:pic>
        <p:nvPicPr>
          <p:cNvPr id="261" name="Google Shape;261;gc833a2e4a6_0_0"/>
          <p:cNvPicPr preferRelativeResize="0"/>
          <p:nvPr/>
        </p:nvPicPr>
        <p:blipFill>
          <a:blip r:embed="rId4">
            <a:alphaModFix/>
          </a:blip>
          <a:stretch>
            <a:fillRect/>
          </a:stretch>
        </p:blipFill>
        <p:spPr>
          <a:xfrm>
            <a:off x="5172425" y="1355075"/>
            <a:ext cx="6067081" cy="55029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subTitle" idx="1"/>
          </p:nvPr>
        </p:nvSpPr>
        <p:spPr>
          <a:xfrm>
            <a:off x="1277407" y="253121"/>
            <a:ext cx="5276537" cy="797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93" name="Google Shape;93;p2"/>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94" name="Google Shape;94;p2"/>
          <p:cNvSpPr txBox="1"/>
          <p:nvPr/>
        </p:nvSpPr>
        <p:spPr>
          <a:xfrm>
            <a:off x="557976" y="1557275"/>
            <a:ext cx="6502500" cy="403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3200" b="1" i="0" u="sng" strike="noStrike" cap="none">
                <a:solidFill>
                  <a:schemeClr val="lt1"/>
                </a:solidFill>
                <a:latin typeface="Calibri"/>
                <a:ea typeface="Calibri"/>
                <a:cs typeface="Calibri"/>
                <a:sym typeface="Calibri"/>
              </a:rPr>
              <a:t>Tabla:</a:t>
            </a:r>
            <a:endParaRPr/>
          </a:p>
          <a:p>
            <a:pPr marL="0" marR="0" lvl="0" indent="0" algn="l" rtl="0">
              <a:spcBef>
                <a:spcPts val="0"/>
              </a:spcBef>
              <a:spcAft>
                <a:spcPts val="0"/>
              </a:spcAft>
              <a:buNone/>
            </a:pPr>
            <a:endParaRPr sz="3200">
              <a:solidFill>
                <a:schemeClr val="lt1"/>
              </a:solidFill>
              <a:latin typeface="Calibri"/>
              <a:ea typeface="Calibri"/>
              <a:cs typeface="Calibri"/>
              <a:sym typeface="Calibri"/>
            </a:endParaRPr>
          </a:p>
          <a:p>
            <a:pPr marL="514350" marR="0" lvl="0" indent="-514350" algn="just" rtl="0">
              <a:spcBef>
                <a:spcPts val="0"/>
              </a:spcBef>
              <a:spcAft>
                <a:spcPts val="0"/>
              </a:spcAft>
              <a:buClr>
                <a:schemeClr val="lt1"/>
              </a:buClr>
              <a:buSzPts val="3200"/>
              <a:buFont typeface="Calibri"/>
              <a:buAutoNum type="arabicPeriod"/>
            </a:pPr>
            <a:r>
              <a:rPr lang="es-CL" sz="3200">
                <a:solidFill>
                  <a:schemeClr val="lt1"/>
                </a:solidFill>
                <a:latin typeface="Calibri"/>
                <a:ea typeface="Calibri"/>
                <a:cs typeface="Calibri"/>
                <a:sym typeface="Calibri"/>
              </a:rPr>
              <a:t>Saludo de Dirección</a:t>
            </a:r>
            <a:endParaRPr/>
          </a:p>
          <a:p>
            <a:pPr marL="514350" marR="0" lvl="0" indent="-514350" algn="just" rtl="0">
              <a:spcBef>
                <a:spcPts val="0"/>
              </a:spcBef>
              <a:spcAft>
                <a:spcPts val="0"/>
              </a:spcAft>
              <a:buClr>
                <a:schemeClr val="lt1"/>
              </a:buClr>
              <a:buSzPts val="3200"/>
              <a:buFont typeface="Calibri"/>
              <a:buAutoNum type="arabicPeriod"/>
            </a:pPr>
            <a:r>
              <a:rPr lang="es-CL" sz="3200">
                <a:solidFill>
                  <a:schemeClr val="lt1"/>
                </a:solidFill>
                <a:latin typeface="Calibri"/>
                <a:ea typeface="Calibri"/>
                <a:cs typeface="Calibri"/>
                <a:sym typeface="Calibri"/>
              </a:rPr>
              <a:t>Protocolo Clases virtuales - mixta</a:t>
            </a:r>
            <a:endParaRPr sz="3200">
              <a:solidFill>
                <a:schemeClr val="lt1"/>
              </a:solidFill>
              <a:latin typeface="Calibri"/>
              <a:ea typeface="Calibri"/>
              <a:cs typeface="Calibri"/>
              <a:sym typeface="Calibri"/>
            </a:endParaRPr>
          </a:p>
          <a:p>
            <a:pPr marL="514350" marR="0" lvl="0" indent="-514350" algn="just" rtl="0">
              <a:spcBef>
                <a:spcPts val="0"/>
              </a:spcBef>
              <a:spcAft>
                <a:spcPts val="0"/>
              </a:spcAft>
              <a:buClr>
                <a:schemeClr val="lt1"/>
              </a:buClr>
              <a:buSzPts val="3200"/>
              <a:buFont typeface="Calibri"/>
              <a:buAutoNum type="arabicPeriod"/>
            </a:pPr>
            <a:r>
              <a:rPr lang="es-CL" sz="3200">
                <a:solidFill>
                  <a:schemeClr val="lt1"/>
                </a:solidFill>
                <a:latin typeface="Calibri"/>
                <a:ea typeface="Calibri"/>
                <a:cs typeface="Calibri"/>
                <a:sym typeface="Calibri"/>
              </a:rPr>
              <a:t>Plan lector</a:t>
            </a:r>
            <a:endParaRPr sz="3200">
              <a:solidFill>
                <a:schemeClr val="lt1"/>
              </a:solidFill>
              <a:latin typeface="Calibri"/>
              <a:ea typeface="Calibri"/>
              <a:cs typeface="Calibri"/>
              <a:sym typeface="Calibri"/>
            </a:endParaRPr>
          </a:p>
          <a:p>
            <a:pPr marL="514350" marR="0" lvl="0" indent="-514350" algn="just" rtl="0">
              <a:spcBef>
                <a:spcPts val="0"/>
              </a:spcBef>
              <a:spcAft>
                <a:spcPts val="0"/>
              </a:spcAft>
              <a:buClr>
                <a:schemeClr val="lt1"/>
              </a:buClr>
              <a:buSzPts val="3200"/>
              <a:buFont typeface="Calibri"/>
              <a:buAutoNum type="arabicPeriod"/>
            </a:pPr>
            <a:r>
              <a:rPr lang="es-CL" sz="3200">
                <a:solidFill>
                  <a:schemeClr val="lt1"/>
                </a:solidFill>
                <a:latin typeface="Calibri"/>
                <a:ea typeface="Calibri"/>
                <a:cs typeface="Calibri"/>
                <a:sym typeface="Calibri"/>
              </a:rPr>
              <a:t>Departamento Psicosocial</a:t>
            </a:r>
            <a:endParaRPr/>
          </a:p>
          <a:p>
            <a:pPr marL="514350" marR="0" lvl="0" indent="-514350" algn="just" rtl="0">
              <a:spcBef>
                <a:spcPts val="0"/>
              </a:spcBef>
              <a:spcAft>
                <a:spcPts val="0"/>
              </a:spcAft>
              <a:buClr>
                <a:schemeClr val="lt1"/>
              </a:buClr>
              <a:buSzPts val="3200"/>
              <a:buFont typeface="Calibri"/>
              <a:buAutoNum type="arabicPeriod"/>
            </a:pPr>
            <a:r>
              <a:rPr lang="es-CL" sz="3200">
                <a:solidFill>
                  <a:schemeClr val="lt1"/>
                </a:solidFill>
                <a:latin typeface="Calibri"/>
                <a:ea typeface="Calibri"/>
                <a:cs typeface="Calibri"/>
                <a:sym typeface="Calibri"/>
              </a:rPr>
              <a:t>Convivencia Escolar</a:t>
            </a:r>
            <a:endParaRPr/>
          </a:p>
          <a:p>
            <a:pPr marL="514350" marR="0" lvl="0" indent="-514350" algn="just" rtl="0">
              <a:spcBef>
                <a:spcPts val="0"/>
              </a:spcBef>
              <a:spcAft>
                <a:spcPts val="0"/>
              </a:spcAft>
              <a:buClr>
                <a:schemeClr val="lt1"/>
              </a:buClr>
              <a:buSzPts val="3200"/>
              <a:buFont typeface="Calibri"/>
              <a:buAutoNum type="arabicPeriod"/>
            </a:pPr>
            <a:r>
              <a:rPr lang="es-CL" sz="3200">
                <a:solidFill>
                  <a:schemeClr val="lt1"/>
                </a:solidFill>
                <a:latin typeface="Calibri"/>
                <a:ea typeface="Calibri"/>
                <a:cs typeface="Calibri"/>
                <a:sym typeface="Calibri"/>
              </a:rPr>
              <a:t>Varios.</a:t>
            </a:r>
            <a:endParaRPr/>
          </a:p>
        </p:txBody>
      </p:sp>
      <p:pic>
        <p:nvPicPr>
          <p:cNvPr id="95" name="Google Shape;95;p2"/>
          <p:cNvPicPr preferRelativeResize="0"/>
          <p:nvPr/>
        </p:nvPicPr>
        <p:blipFill>
          <a:blip r:embed="rId4">
            <a:alphaModFix/>
          </a:blip>
          <a:stretch>
            <a:fillRect/>
          </a:stretch>
        </p:blipFill>
        <p:spPr>
          <a:xfrm>
            <a:off x="7285400" y="1051025"/>
            <a:ext cx="4698150" cy="55246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subTitle" idx="1"/>
          </p:nvPr>
        </p:nvSpPr>
        <p:spPr>
          <a:xfrm>
            <a:off x="517225" y="253125"/>
            <a:ext cx="11340600" cy="58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                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                SOCHIDES PUENTE ALTO</a:t>
            </a:r>
            <a:endParaRPr sz="2000" b="1">
              <a:solidFill>
                <a:schemeClr val="lt1"/>
              </a:solidFill>
              <a:latin typeface="Georgia"/>
              <a:ea typeface="Georgia"/>
              <a:cs typeface="Georgia"/>
              <a:sym typeface="Georgia"/>
            </a:endParaRPr>
          </a:p>
          <a:p>
            <a:pPr marL="0" lvl="0" indent="0" algn="l" rtl="0">
              <a:lnSpc>
                <a:spcPct val="90000"/>
              </a:lnSpc>
              <a:spcBef>
                <a:spcPts val="1000"/>
              </a:spcBef>
              <a:spcAft>
                <a:spcPts val="0"/>
              </a:spcAft>
              <a:buClr>
                <a:schemeClr val="lt1"/>
              </a:buClr>
              <a:buSzPts val="2000"/>
              <a:buNone/>
            </a:pPr>
            <a:endParaRPr sz="2000" b="1">
              <a:solidFill>
                <a:schemeClr val="lt1"/>
              </a:solidFill>
              <a:latin typeface="Georgia"/>
              <a:ea typeface="Georgia"/>
              <a:cs typeface="Georgia"/>
              <a:sym typeface="Georgia"/>
            </a:endParaRPr>
          </a:p>
          <a:p>
            <a:pPr marL="0" lvl="0" indent="0" algn="just"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La Corporación Educacional Sochides, les da cordialmente la bienvenida a este nuevo escolar 2021.</a:t>
            </a:r>
            <a:endParaRPr sz="2000" b="1">
              <a:solidFill>
                <a:schemeClr val="lt1"/>
              </a:solidFill>
              <a:latin typeface="Georgia"/>
              <a:ea typeface="Georgia"/>
              <a:cs typeface="Georgia"/>
              <a:sym typeface="Georgia"/>
            </a:endParaRPr>
          </a:p>
          <a:p>
            <a:pPr marL="0" lvl="0" indent="0" algn="just"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Agradecemos su confianza y compromiso con el proyecto educativo.</a:t>
            </a:r>
            <a:endParaRPr sz="2000" b="1">
              <a:solidFill>
                <a:schemeClr val="lt1"/>
              </a:solidFill>
              <a:latin typeface="Georgia"/>
              <a:ea typeface="Georgia"/>
              <a:cs typeface="Georgia"/>
              <a:sym typeface="Georgia"/>
            </a:endParaRPr>
          </a:p>
          <a:p>
            <a:pPr marL="0" lvl="0" indent="0" algn="just"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Es importante recordar que el propósito de la Corporación educativa es hacer comunidad, siendo para ello necesario un clima de respeto, afecto y trabajo.</a:t>
            </a:r>
            <a:endParaRPr sz="2000" b="1">
              <a:solidFill>
                <a:schemeClr val="lt1"/>
              </a:solidFill>
              <a:latin typeface="Georgia"/>
              <a:ea typeface="Georgia"/>
              <a:cs typeface="Georgia"/>
              <a:sym typeface="Georgia"/>
            </a:endParaRPr>
          </a:p>
          <a:p>
            <a:pPr marL="0" lvl="0" indent="0" algn="just"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Cada uno de ustedes junto a sus acciones, son la base y el complemento para que las metas que se planifiquen durante el año se puedan cumplir.</a:t>
            </a:r>
            <a:endParaRPr sz="2000" b="1">
              <a:solidFill>
                <a:schemeClr val="lt1"/>
              </a:solidFill>
              <a:latin typeface="Georgia"/>
              <a:ea typeface="Georgia"/>
              <a:cs typeface="Georgia"/>
              <a:sym typeface="Georgia"/>
            </a:endParaRPr>
          </a:p>
          <a:p>
            <a:pPr marL="0" lvl="0" indent="0" algn="just" rtl="0">
              <a:lnSpc>
                <a:spcPct val="90000"/>
              </a:lnSpc>
              <a:spcBef>
                <a:spcPts val="1000"/>
              </a:spcBef>
              <a:spcAft>
                <a:spcPts val="0"/>
              </a:spcAft>
              <a:buClr>
                <a:schemeClr val="lt1"/>
              </a:buClr>
              <a:buSzPts val="2000"/>
              <a:buNone/>
            </a:pPr>
            <a:endParaRPr sz="2000" b="1">
              <a:solidFill>
                <a:schemeClr val="lt1"/>
              </a:solidFill>
              <a:latin typeface="Georgia"/>
              <a:ea typeface="Georgia"/>
              <a:cs typeface="Georgia"/>
              <a:sym typeface="Georgia"/>
            </a:endParaRPr>
          </a:p>
          <a:p>
            <a:pPr marL="0" lvl="0" indent="0" algn="just"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Un saludo afectuoso</a:t>
            </a:r>
            <a:endParaRPr sz="2000" b="1">
              <a:solidFill>
                <a:schemeClr val="lt1"/>
              </a:solidFill>
              <a:latin typeface="Georgia"/>
              <a:ea typeface="Georgia"/>
              <a:cs typeface="Georgia"/>
              <a:sym typeface="Georgia"/>
            </a:endParaRPr>
          </a:p>
          <a:p>
            <a:pPr marL="0" lvl="0" indent="0" algn="just"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Equipo Directivo, Docentes y Asistentes de la Educación Sochides</a:t>
            </a:r>
            <a:endParaRPr sz="2000" b="1">
              <a:solidFill>
                <a:schemeClr val="lt1"/>
              </a:solidFill>
              <a:latin typeface="Georgia"/>
              <a:ea typeface="Georgia"/>
              <a:cs typeface="Georgia"/>
              <a:sym typeface="Georgia"/>
            </a:endParaRPr>
          </a:p>
          <a:p>
            <a:pPr marL="0" lvl="0" indent="0" algn="just" rtl="0">
              <a:lnSpc>
                <a:spcPct val="90000"/>
              </a:lnSpc>
              <a:spcBef>
                <a:spcPts val="1000"/>
              </a:spcBef>
              <a:spcAft>
                <a:spcPts val="0"/>
              </a:spcAft>
              <a:buClr>
                <a:schemeClr val="lt1"/>
              </a:buClr>
              <a:buSzPts val="2000"/>
              <a:buNone/>
            </a:pPr>
            <a:endParaRPr sz="2000" b="1">
              <a:solidFill>
                <a:schemeClr val="lt1"/>
              </a:solidFill>
              <a:latin typeface="Georgia"/>
              <a:ea typeface="Georgia"/>
              <a:cs typeface="Georgia"/>
              <a:sym typeface="Georgia"/>
            </a:endParaRPr>
          </a:p>
        </p:txBody>
      </p:sp>
      <p:pic>
        <p:nvPicPr>
          <p:cNvPr id="101" name="Google Shape;101;p3"/>
          <p:cNvPicPr preferRelativeResize="0"/>
          <p:nvPr/>
        </p:nvPicPr>
        <p:blipFill rotWithShape="1">
          <a:blip r:embed="rId3">
            <a:alphaModFix/>
          </a:blip>
          <a:srcRect/>
          <a:stretch/>
        </p:blipFill>
        <p:spPr>
          <a:xfrm>
            <a:off x="129250" y="253125"/>
            <a:ext cx="1362875" cy="1183600"/>
          </a:xfrm>
          <a:prstGeom prst="rect">
            <a:avLst/>
          </a:prstGeom>
          <a:noFill/>
          <a:ln>
            <a:noFill/>
          </a:ln>
        </p:spPr>
      </p:pic>
      <p:pic>
        <p:nvPicPr>
          <p:cNvPr id="102" name="Google Shape;102;p3"/>
          <p:cNvPicPr preferRelativeResize="0"/>
          <p:nvPr/>
        </p:nvPicPr>
        <p:blipFill>
          <a:blip r:embed="rId4">
            <a:alphaModFix/>
          </a:blip>
          <a:stretch>
            <a:fillRect/>
          </a:stretch>
        </p:blipFill>
        <p:spPr>
          <a:xfrm>
            <a:off x="9367500" y="3716350"/>
            <a:ext cx="2643575" cy="2969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c35aff1d62_0_0"/>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108" name="Google Shape;108;gc35aff1d62_0_0"/>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109" name="Google Shape;109;gc35aff1d62_0_0"/>
          <p:cNvSpPr txBox="1"/>
          <p:nvPr/>
        </p:nvSpPr>
        <p:spPr>
          <a:xfrm>
            <a:off x="2656375" y="817500"/>
            <a:ext cx="7833000" cy="861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CL" sz="4400" u="sng">
                <a:solidFill>
                  <a:srgbClr val="FFFFFF"/>
                </a:solidFill>
                <a:latin typeface="Calibri"/>
                <a:ea typeface="Calibri"/>
                <a:cs typeface="Calibri"/>
                <a:sym typeface="Calibri"/>
              </a:rPr>
              <a:t>Protocolo clases virtuales-mixta</a:t>
            </a:r>
            <a:endParaRPr sz="1900" b="1">
              <a:solidFill>
                <a:srgbClr val="FFFFFF"/>
              </a:solidFill>
              <a:latin typeface="Calibri"/>
              <a:ea typeface="Calibri"/>
              <a:cs typeface="Calibri"/>
              <a:sym typeface="Calibri"/>
            </a:endParaRPr>
          </a:p>
        </p:txBody>
      </p:sp>
      <p:sp>
        <p:nvSpPr>
          <p:cNvPr id="110" name="Google Shape;110;gc35aff1d62_0_0"/>
          <p:cNvSpPr txBox="1"/>
          <p:nvPr/>
        </p:nvSpPr>
        <p:spPr>
          <a:xfrm>
            <a:off x="270025" y="1859300"/>
            <a:ext cx="11422500" cy="4802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CL" sz="2400">
                <a:solidFill>
                  <a:srgbClr val="FFFFFF"/>
                </a:solidFill>
                <a:latin typeface="Calibri"/>
                <a:ea typeface="Calibri"/>
                <a:cs typeface="Calibri"/>
                <a:sym typeface="Calibri"/>
              </a:rPr>
              <a:t>- Es responsabilidad de cada apoderado la asistencia a clases del estudiante, debiendo ser puntuales en el horario convocado por cada profesor (a).</a:t>
            </a:r>
            <a:endParaRPr sz="2400">
              <a:solidFill>
                <a:srgbClr val="FFFFFF"/>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s-CL" sz="2400">
                <a:solidFill>
                  <a:srgbClr val="FFFFFF"/>
                </a:solidFill>
                <a:latin typeface="Calibri"/>
                <a:ea typeface="Calibri"/>
                <a:cs typeface="Calibri"/>
                <a:sym typeface="Calibri"/>
              </a:rPr>
              <a:t>- Los estudiantes ocupan siempre un lenguaje respetuoso para comunicarse con el profesor(a) o sus compañeros.</a:t>
            </a:r>
            <a:endParaRPr sz="2400">
              <a:solidFill>
                <a:srgbClr val="FFFFFF"/>
              </a:solidFill>
              <a:latin typeface="Calibri"/>
              <a:ea typeface="Calibri"/>
              <a:cs typeface="Calibri"/>
              <a:sym typeface="Calibri"/>
            </a:endParaRPr>
          </a:p>
          <a:p>
            <a:pPr marL="0" marR="3502859" lvl="0" indent="0" algn="just" rtl="0">
              <a:lnSpc>
                <a:spcPct val="115000"/>
              </a:lnSpc>
              <a:spcBef>
                <a:spcPts val="0"/>
              </a:spcBef>
              <a:spcAft>
                <a:spcPts val="0"/>
              </a:spcAft>
              <a:buClr>
                <a:schemeClr val="dk1"/>
              </a:buClr>
              <a:buSzPts val="1100"/>
              <a:buFont typeface="Arial"/>
              <a:buNone/>
            </a:pPr>
            <a:r>
              <a:rPr lang="es-CL" sz="2400">
                <a:solidFill>
                  <a:srgbClr val="FFFFFF"/>
                </a:solidFill>
                <a:latin typeface="Calibri"/>
                <a:ea typeface="Calibri"/>
                <a:cs typeface="Calibri"/>
                <a:sym typeface="Calibri"/>
              </a:rPr>
              <a:t> - Los estudiantes conectados a cada clase deberán estar visibles para el docente, por lo menos al inicio de cada clase (cámara encendida).</a:t>
            </a:r>
            <a:endParaRPr sz="2400">
              <a:solidFill>
                <a:srgbClr val="FFFFFF"/>
              </a:solidFill>
              <a:latin typeface="Calibri"/>
              <a:ea typeface="Calibri"/>
              <a:cs typeface="Calibri"/>
              <a:sym typeface="Calibri"/>
            </a:endParaRPr>
          </a:p>
          <a:p>
            <a:pPr marL="0" marR="3502859" lvl="0" indent="0" algn="just" rtl="0">
              <a:lnSpc>
                <a:spcPct val="115000"/>
              </a:lnSpc>
              <a:spcBef>
                <a:spcPts val="0"/>
              </a:spcBef>
              <a:spcAft>
                <a:spcPts val="0"/>
              </a:spcAft>
              <a:buClr>
                <a:schemeClr val="dk1"/>
              </a:buClr>
              <a:buSzPts val="1100"/>
              <a:buFont typeface="Arial"/>
              <a:buNone/>
            </a:pPr>
            <a:r>
              <a:rPr lang="es-CL" sz="2400">
                <a:solidFill>
                  <a:srgbClr val="FFFFFF"/>
                </a:solidFill>
                <a:latin typeface="Calibri"/>
                <a:ea typeface="Calibri"/>
                <a:cs typeface="Calibri"/>
                <a:sym typeface="Calibri"/>
              </a:rPr>
              <a:t> - Al inicio de cada clase, los estudiantes atienden a las instrucciones señaladas por cada profesor (a). Los estudiantes que se encuentran en clase presencial -iniciada la clase- no podrán transitar al interior de la sala.</a:t>
            </a:r>
            <a:endParaRPr sz="2400">
              <a:solidFill>
                <a:srgbClr val="FFFFFF"/>
              </a:solidFill>
              <a:latin typeface="Calibri"/>
              <a:ea typeface="Calibri"/>
              <a:cs typeface="Calibri"/>
              <a:sym typeface="Calibri"/>
            </a:endParaRPr>
          </a:p>
        </p:txBody>
      </p:sp>
      <p:pic>
        <p:nvPicPr>
          <p:cNvPr id="111" name="Google Shape;111;gc35aff1d62_0_0"/>
          <p:cNvPicPr preferRelativeResize="0"/>
          <p:nvPr/>
        </p:nvPicPr>
        <p:blipFill rotWithShape="1">
          <a:blip r:embed="rId4">
            <a:alphaModFix/>
          </a:blip>
          <a:srcRect l="11803" r="7014" b="7604"/>
          <a:stretch/>
        </p:blipFill>
        <p:spPr>
          <a:xfrm>
            <a:off x="8387175" y="3409100"/>
            <a:ext cx="3597551" cy="2730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c641101767_0_8"/>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117" name="Google Shape;117;gc641101767_0_8"/>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118" name="Google Shape;118;gc641101767_0_8"/>
          <p:cNvSpPr txBox="1"/>
          <p:nvPr/>
        </p:nvSpPr>
        <p:spPr>
          <a:xfrm>
            <a:off x="227250" y="1246800"/>
            <a:ext cx="11737500" cy="4802400"/>
          </a:xfrm>
          <a:prstGeom prst="rect">
            <a:avLst/>
          </a:prstGeom>
          <a:noFill/>
          <a:ln>
            <a:noFill/>
          </a:ln>
        </p:spPr>
        <p:txBody>
          <a:bodyPr spcFirstLastPara="1" wrap="square" lIns="91425" tIns="91425" rIns="91425" bIns="91425" anchor="t" anchorCtr="0">
            <a:spAutoFit/>
          </a:bodyPr>
          <a:lstStyle/>
          <a:p>
            <a:pPr marL="457200" lvl="0" indent="-381000" algn="just" rtl="0">
              <a:lnSpc>
                <a:spcPct val="115000"/>
              </a:lnSpc>
              <a:spcBef>
                <a:spcPts val="0"/>
              </a:spcBef>
              <a:spcAft>
                <a:spcPts val="0"/>
              </a:spcAft>
              <a:buClr>
                <a:srgbClr val="FFFFFF"/>
              </a:buClr>
              <a:buSzPts val="2400"/>
              <a:buFont typeface="Calibri"/>
              <a:buChar char="-"/>
            </a:pPr>
            <a:r>
              <a:rPr lang="es-CL" sz="2400">
                <a:solidFill>
                  <a:srgbClr val="FFFFFF"/>
                </a:solidFill>
                <a:latin typeface="Calibri"/>
                <a:ea typeface="Calibri"/>
                <a:cs typeface="Calibri"/>
                <a:sym typeface="Calibri"/>
              </a:rPr>
              <a:t>La imagen de cada alumno deberá estar identificada  con su nombre y primer apellido.</a:t>
            </a:r>
            <a:endParaRPr sz="2400">
              <a:solidFill>
                <a:srgbClr val="FFFFFF"/>
              </a:solidFill>
              <a:latin typeface="Calibri"/>
              <a:ea typeface="Calibri"/>
              <a:cs typeface="Calibri"/>
              <a:sym typeface="Calibri"/>
            </a:endParaRPr>
          </a:p>
          <a:p>
            <a:pPr marL="457200" lvl="0" indent="-381000" algn="just" rtl="0">
              <a:lnSpc>
                <a:spcPct val="115000"/>
              </a:lnSpc>
              <a:spcBef>
                <a:spcPts val="0"/>
              </a:spcBef>
              <a:spcAft>
                <a:spcPts val="0"/>
              </a:spcAft>
              <a:buClr>
                <a:srgbClr val="FFFFFF"/>
              </a:buClr>
              <a:buSzPts val="2400"/>
              <a:buFont typeface="Calibri"/>
              <a:buChar char="-"/>
            </a:pPr>
            <a:r>
              <a:rPr lang="es-CL" sz="2400">
                <a:solidFill>
                  <a:srgbClr val="FFFFFF"/>
                </a:solidFill>
                <a:latin typeface="Calibri"/>
                <a:ea typeface="Calibri"/>
                <a:cs typeface="Calibri"/>
                <a:sym typeface="Calibri"/>
              </a:rPr>
              <a:t> No se permite el uso de apodos u otras denominaciones que no sea la exigida.</a:t>
            </a:r>
            <a:endParaRPr sz="2400">
              <a:solidFill>
                <a:srgbClr val="FFFFFF"/>
              </a:solidFill>
              <a:latin typeface="Calibri"/>
              <a:ea typeface="Calibri"/>
              <a:cs typeface="Calibri"/>
              <a:sym typeface="Calibri"/>
            </a:endParaRPr>
          </a:p>
          <a:p>
            <a:pPr marL="457200" lvl="0" indent="-381000" algn="just" rtl="0">
              <a:lnSpc>
                <a:spcPct val="115000"/>
              </a:lnSpc>
              <a:spcBef>
                <a:spcPts val="0"/>
              </a:spcBef>
              <a:spcAft>
                <a:spcPts val="0"/>
              </a:spcAft>
              <a:buClr>
                <a:srgbClr val="FFFFFF"/>
              </a:buClr>
              <a:buSzPts val="2400"/>
              <a:buFont typeface="Calibri"/>
              <a:buChar char="-"/>
            </a:pPr>
            <a:r>
              <a:rPr lang="es-CL" sz="2400">
                <a:solidFill>
                  <a:srgbClr val="FFFFFF"/>
                </a:solidFill>
                <a:latin typeface="Calibri"/>
                <a:ea typeface="Calibri"/>
                <a:cs typeface="Calibri"/>
                <a:sym typeface="Calibri"/>
              </a:rPr>
              <a:t>Si un estudiante no sigue todas las instrucciones del profesor (a) y no cumple las exigencias antes mencionadas, recibirá una advertencia del profesor (a), y si por segunda vez el estudiante incurre en la misma falta, será retirado de la clase, y tendrá que acceder posteriormente a la sesión grabada.</a:t>
            </a:r>
            <a:endParaRPr sz="2400">
              <a:solidFill>
                <a:srgbClr val="FFFFFF"/>
              </a:solidFill>
              <a:latin typeface="Calibri"/>
              <a:ea typeface="Calibri"/>
              <a:cs typeface="Calibri"/>
              <a:sym typeface="Calibri"/>
            </a:endParaRPr>
          </a:p>
          <a:p>
            <a:pPr marL="5305425" marR="1181100" lvl="0" indent="-147825" algn="just" rtl="0">
              <a:lnSpc>
                <a:spcPct val="115000"/>
              </a:lnSpc>
              <a:spcBef>
                <a:spcPts val="0"/>
              </a:spcBef>
              <a:spcAft>
                <a:spcPts val="0"/>
              </a:spcAft>
              <a:buClr>
                <a:srgbClr val="FFFFFF"/>
              </a:buClr>
              <a:buSzPts val="2400"/>
              <a:buFont typeface="Calibri"/>
              <a:buChar char="-"/>
            </a:pPr>
            <a:r>
              <a:rPr lang="es-CL" sz="2400">
                <a:solidFill>
                  <a:srgbClr val="FFFFFF"/>
                </a:solidFill>
                <a:latin typeface="Calibri"/>
                <a:ea typeface="Calibri"/>
                <a:cs typeface="Calibri"/>
                <a:sym typeface="Calibri"/>
              </a:rPr>
              <a:t>Respetar los turnos para hablar, silenciar el micrófono y solo activarlo para hacer intervenciones, mantener una actitud de respeto en todo momento.</a:t>
            </a:r>
            <a:endParaRPr sz="2400">
              <a:solidFill>
                <a:srgbClr val="FFFFFF"/>
              </a:solidFill>
              <a:latin typeface="Calibri"/>
              <a:ea typeface="Calibri"/>
              <a:cs typeface="Calibri"/>
              <a:sym typeface="Calibri"/>
            </a:endParaRPr>
          </a:p>
          <a:p>
            <a:pPr marL="0" marR="3502859" lvl="0" indent="0" algn="just" rtl="0">
              <a:lnSpc>
                <a:spcPct val="115000"/>
              </a:lnSpc>
              <a:spcBef>
                <a:spcPts val="0"/>
              </a:spcBef>
              <a:spcAft>
                <a:spcPts val="0"/>
              </a:spcAft>
              <a:buNone/>
            </a:pPr>
            <a:endParaRPr sz="2400">
              <a:solidFill>
                <a:srgbClr val="FFFFFF"/>
              </a:solidFill>
              <a:latin typeface="Calibri"/>
              <a:ea typeface="Calibri"/>
              <a:cs typeface="Calibri"/>
              <a:sym typeface="Calibri"/>
            </a:endParaRPr>
          </a:p>
        </p:txBody>
      </p:sp>
      <p:pic>
        <p:nvPicPr>
          <p:cNvPr id="119" name="Google Shape;119;gc641101767_0_8"/>
          <p:cNvPicPr preferRelativeResize="0"/>
          <p:nvPr/>
        </p:nvPicPr>
        <p:blipFill>
          <a:blip r:embed="rId4">
            <a:alphaModFix/>
          </a:blip>
          <a:stretch>
            <a:fillRect/>
          </a:stretch>
        </p:blipFill>
        <p:spPr>
          <a:xfrm>
            <a:off x="480475" y="3997850"/>
            <a:ext cx="4783300" cy="2687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c641101767_0_18"/>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125" name="Google Shape;125;gc641101767_0_18"/>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126" name="Google Shape;126;gc641101767_0_18"/>
          <p:cNvSpPr txBox="1"/>
          <p:nvPr/>
        </p:nvSpPr>
        <p:spPr>
          <a:xfrm>
            <a:off x="284700" y="916200"/>
            <a:ext cx="11622600" cy="5652000"/>
          </a:xfrm>
          <a:prstGeom prst="rect">
            <a:avLst/>
          </a:prstGeom>
          <a:noFill/>
          <a:ln>
            <a:noFill/>
          </a:ln>
        </p:spPr>
        <p:txBody>
          <a:bodyPr spcFirstLastPara="1" wrap="square" lIns="91425" tIns="91425" rIns="91425" bIns="91425" anchor="t" anchorCtr="0">
            <a:spAutoFit/>
          </a:bodyPr>
          <a:lstStyle/>
          <a:p>
            <a:pPr marL="457200" marR="398124" lvl="0" indent="-381000" algn="just" rtl="0">
              <a:lnSpc>
                <a:spcPct val="115000"/>
              </a:lnSpc>
              <a:spcBef>
                <a:spcPts val="0"/>
              </a:spcBef>
              <a:spcAft>
                <a:spcPts val="0"/>
              </a:spcAft>
              <a:buClr>
                <a:srgbClr val="FFFFFF"/>
              </a:buClr>
              <a:buSzPts val="2400"/>
              <a:buFont typeface="Calibri"/>
              <a:buChar char="-"/>
            </a:pPr>
            <a:r>
              <a:rPr lang="es-CL" sz="2400">
                <a:solidFill>
                  <a:srgbClr val="FFFFFF"/>
                </a:solidFill>
                <a:latin typeface="Calibri"/>
                <a:ea typeface="Calibri"/>
                <a:cs typeface="Calibri"/>
                <a:sym typeface="Calibri"/>
              </a:rPr>
              <a:t>Al comienzo de cada sesión, los estudiantes deberán tener su micrófono apagado, de tal manera de evitar interferencias y mantener el silencio correspondiente para escuchar los contenidos e indicaciones impartidas por los docentes.</a:t>
            </a:r>
            <a:endParaRPr sz="2400">
              <a:solidFill>
                <a:srgbClr val="FFFFFF"/>
              </a:solidFill>
              <a:latin typeface="Calibri"/>
              <a:ea typeface="Calibri"/>
              <a:cs typeface="Calibri"/>
              <a:sym typeface="Calibri"/>
            </a:endParaRPr>
          </a:p>
          <a:p>
            <a:pPr marL="457200" marR="3952505" lvl="0" indent="-381000" algn="just" rtl="0">
              <a:lnSpc>
                <a:spcPct val="115000"/>
              </a:lnSpc>
              <a:spcBef>
                <a:spcPts val="0"/>
              </a:spcBef>
              <a:spcAft>
                <a:spcPts val="0"/>
              </a:spcAft>
              <a:buClr>
                <a:srgbClr val="FFFFFF"/>
              </a:buClr>
              <a:buSzPts val="2400"/>
              <a:buFont typeface="Calibri"/>
              <a:buChar char="-"/>
            </a:pPr>
            <a:r>
              <a:rPr lang="es-CL" sz="2400">
                <a:solidFill>
                  <a:srgbClr val="FFFFFF"/>
                </a:solidFill>
                <a:latin typeface="Calibri"/>
                <a:ea typeface="Calibri"/>
                <a:cs typeface="Calibri"/>
                <a:sym typeface="Calibri"/>
              </a:rPr>
              <a:t>Está prohibido que los estudiantes envíen mensajes, imágenes y fotografías a sus compañeros. Solo podrán enviar mensajes al docente (preguntas, respuestas, dudas, etc.) cuando este lo permita.</a:t>
            </a:r>
            <a:endParaRPr sz="2400">
              <a:solidFill>
                <a:srgbClr val="FFFFFF"/>
              </a:solidFill>
              <a:latin typeface="Calibri"/>
              <a:ea typeface="Calibri"/>
              <a:cs typeface="Calibri"/>
              <a:sym typeface="Calibri"/>
            </a:endParaRPr>
          </a:p>
          <a:p>
            <a:pPr marL="457200" marR="3952505" lvl="0" indent="0" algn="just"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457200" marR="3952505" lvl="0" indent="-381000" algn="just" rtl="0">
              <a:lnSpc>
                <a:spcPct val="115000"/>
              </a:lnSpc>
              <a:spcBef>
                <a:spcPts val="0"/>
              </a:spcBef>
              <a:spcAft>
                <a:spcPts val="0"/>
              </a:spcAft>
              <a:buClr>
                <a:srgbClr val="FFFFFF"/>
              </a:buClr>
              <a:buSzPts val="2400"/>
              <a:buFont typeface="Calibri"/>
              <a:buChar char="-"/>
            </a:pPr>
            <a:r>
              <a:rPr lang="es-CL" sz="2400">
                <a:solidFill>
                  <a:srgbClr val="FFFFFF"/>
                </a:solidFill>
                <a:latin typeface="Calibri"/>
                <a:ea typeface="Calibri"/>
                <a:cs typeface="Calibri"/>
                <a:sym typeface="Calibri"/>
              </a:rPr>
              <a:t>Está prohibido grabar, hacer fotos, memes, sacar pantallazos, tanto a compañeros como a profesores. </a:t>
            </a:r>
            <a:endParaRPr sz="2400">
              <a:solidFill>
                <a:srgbClr val="FFFFFF"/>
              </a:solidFill>
              <a:latin typeface="Calibri"/>
              <a:ea typeface="Calibri"/>
              <a:cs typeface="Calibri"/>
              <a:sym typeface="Calibri"/>
            </a:endParaRPr>
          </a:p>
          <a:p>
            <a:pPr marL="457200" marR="3952505" lvl="0" indent="-381000" algn="just" rtl="0">
              <a:lnSpc>
                <a:spcPct val="115000"/>
              </a:lnSpc>
              <a:spcBef>
                <a:spcPts val="0"/>
              </a:spcBef>
              <a:spcAft>
                <a:spcPts val="0"/>
              </a:spcAft>
              <a:buClr>
                <a:srgbClr val="FFFFFF"/>
              </a:buClr>
              <a:buSzPts val="2400"/>
              <a:buFont typeface="Calibri"/>
              <a:buChar char="-"/>
            </a:pPr>
            <a:r>
              <a:rPr lang="es-CL" sz="2400">
                <a:solidFill>
                  <a:srgbClr val="FFFFFF"/>
                </a:solidFill>
                <a:latin typeface="Calibri"/>
                <a:ea typeface="Calibri"/>
                <a:cs typeface="Calibri"/>
                <a:sym typeface="Calibri"/>
              </a:rPr>
              <a:t>El no respeto de esta norma será considerada una falta extremadamente grave, y será causal de condicionalidad</a:t>
            </a:r>
            <a:r>
              <a:rPr lang="es-CL" sz="2000">
                <a:solidFill>
                  <a:srgbClr val="FFFF00"/>
                </a:solidFill>
                <a:latin typeface="Calibri"/>
                <a:ea typeface="Calibri"/>
                <a:cs typeface="Calibri"/>
                <a:sym typeface="Calibri"/>
              </a:rPr>
              <a:t>.</a:t>
            </a:r>
            <a:endParaRPr sz="2400">
              <a:solidFill>
                <a:srgbClr val="FFFFFF"/>
              </a:solidFill>
              <a:latin typeface="Calibri"/>
              <a:ea typeface="Calibri"/>
              <a:cs typeface="Calibri"/>
              <a:sym typeface="Calibri"/>
            </a:endParaRPr>
          </a:p>
        </p:txBody>
      </p:sp>
      <p:pic>
        <p:nvPicPr>
          <p:cNvPr id="127" name="Google Shape;127;gc641101767_0_18"/>
          <p:cNvPicPr preferRelativeResize="0"/>
          <p:nvPr/>
        </p:nvPicPr>
        <p:blipFill rotWithShape="1">
          <a:blip r:embed="rId4">
            <a:alphaModFix/>
          </a:blip>
          <a:srcRect l="29425" r="10485"/>
          <a:stretch/>
        </p:blipFill>
        <p:spPr>
          <a:xfrm>
            <a:off x="8374075" y="2447375"/>
            <a:ext cx="3533226" cy="391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c8351fd8fb_1_0"/>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133" name="Google Shape;133;gc8351fd8fb_1_0"/>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134" name="Google Shape;134;gc8351fd8fb_1_0"/>
          <p:cNvSpPr txBox="1"/>
          <p:nvPr/>
        </p:nvSpPr>
        <p:spPr>
          <a:xfrm>
            <a:off x="2656375" y="817500"/>
            <a:ext cx="7833000" cy="861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CL" sz="4400" u="sng">
                <a:solidFill>
                  <a:srgbClr val="FFFFFF"/>
                </a:solidFill>
                <a:latin typeface="Calibri"/>
                <a:ea typeface="Calibri"/>
                <a:cs typeface="Calibri"/>
                <a:sym typeface="Calibri"/>
              </a:rPr>
              <a:t>Importante</a:t>
            </a:r>
            <a:endParaRPr sz="1900" b="1">
              <a:solidFill>
                <a:srgbClr val="FFFFFF"/>
              </a:solidFill>
              <a:latin typeface="Calibri"/>
              <a:ea typeface="Calibri"/>
              <a:cs typeface="Calibri"/>
              <a:sym typeface="Calibri"/>
            </a:endParaRPr>
          </a:p>
        </p:txBody>
      </p:sp>
      <p:sp>
        <p:nvSpPr>
          <p:cNvPr id="135" name="Google Shape;135;gc8351fd8fb_1_0"/>
          <p:cNvSpPr txBox="1"/>
          <p:nvPr/>
        </p:nvSpPr>
        <p:spPr>
          <a:xfrm>
            <a:off x="5448150" y="1788075"/>
            <a:ext cx="6160800" cy="4580700"/>
          </a:xfrm>
          <a:prstGeom prst="rect">
            <a:avLst/>
          </a:prstGeom>
          <a:noFill/>
          <a:ln>
            <a:noFill/>
          </a:ln>
        </p:spPr>
        <p:txBody>
          <a:bodyPr spcFirstLastPara="1" wrap="square" lIns="91425" tIns="91425" rIns="91425" bIns="91425" anchor="t" anchorCtr="0">
            <a:spAutoFit/>
          </a:bodyPr>
          <a:lstStyle/>
          <a:p>
            <a:pPr marL="457200" lvl="0" indent="-406400" algn="just" rtl="0">
              <a:lnSpc>
                <a:spcPct val="115000"/>
              </a:lnSpc>
              <a:spcBef>
                <a:spcPts val="0"/>
              </a:spcBef>
              <a:spcAft>
                <a:spcPts val="0"/>
              </a:spcAft>
              <a:buClr>
                <a:srgbClr val="FFFFFF"/>
              </a:buClr>
              <a:buSzPts val="2800"/>
              <a:buFont typeface="Calibri"/>
              <a:buChar char="-"/>
            </a:pPr>
            <a:r>
              <a:rPr lang="es-CL" sz="2800">
                <a:solidFill>
                  <a:srgbClr val="FFFFFF"/>
                </a:solidFill>
                <a:latin typeface="Calibri"/>
                <a:ea typeface="Calibri"/>
                <a:cs typeface="Calibri"/>
                <a:sym typeface="Calibri"/>
              </a:rPr>
              <a:t>Se trabajara con un link universal por profesor para facilitar la conectividad.</a:t>
            </a:r>
            <a:endParaRPr sz="2800">
              <a:solidFill>
                <a:srgbClr val="FFFFFF"/>
              </a:solidFill>
              <a:latin typeface="Calibri"/>
              <a:ea typeface="Calibri"/>
              <a:cs typeface="Calibri"/>
              <a:sym typeface="Calibri"/>
            </a:endParaRPr>
          </a:p>
          <a:p>
            <a:pPr marL="457200" lvl="0" indent="-406400" algn="just" rtl="0">
              <a:lnSpc>
                <a:spcPct val="115000"/>
              </a:lnSpc>
              <a:spcBef>
                <a:spcPts val="0"/>
              </a:spcBef>
              <a:spcAft>
                <a:spcPts val="0"/>
              </a:spcAft>
              <a:buClr>
                <a:srgbClr val="FFFFFF"/>
              </a:buClr>
              <a:buSzPts val="2800"/>
              <a:buFont typeface="Calibri"/>
              <a:buChar char="-"/>
            </a:pPr>
            <a:r>
              <a:rPr lang="es-CL" sz="2800">
                <a:solidFill>
                  <a:srgbClr val="FFFFFF"/>
                </a:solidFill>
                <a:latin typeface="Calibri"/>
                <a:ea typeface="Calibri"/>
                <a:cs typeface="Calibri"/>
                <a:sym typeface="Calibri"/>
              </a:rPr>
              <a:t>Activar correo institucional ya que con él se ingresará a Moodle.</a:t>
            </a:r>
            <a:endParaRPr sz="2800">
              <a:solidFill>
                <a:srgbClr val="FFFFFF"/>
              </a:solidFill>
              <a:latin typeface="Calibri"/>
              <a:ea typeface="Calibri"/>
              <a:cs typeface="Calibri"/>
              <a:sym typeface="Calibri"/>
            </a:endParaRPr>
          </a:p>
          <a:p>
            <a:pPr marL="457200" lvl="0" indent="-406400" algn="just" rtl="0">
              <a:lnSpc>
                <a:spcPct val="115000"/>
              </a:lnSpc>
              <a:spcBef>
                <a:spcPts val="0"/>
              </a:spcBef>
              <a:spcAft>
                <a:spcPts val="0"/>
              </a:spcAft>
              <a:buClr>
                <a:srgbClr val="FFFFFF"/>
              </a:buClr>
              <a:buSzPts val="2800"/>
              <a:buFont typeface="Calibri"/>
              <a:buChar char="-"/>
            </a:pPr>
            <a:r>
              <a:rPr lang="es-CL" sz="2800">
                <a:solidFill>
                  <a:srgbClr val="FFFFFF"/>
                </a:solidFill>
                <a:latin typeface="Calibri"/>
                <a:ea typeface="Calibri"/>
                <a:cs typeface="Calibri"/>
                <a:sym typeface="Calibri"/>
              </a:rPr>
              <a:t>Educación Física no transmite sus clases, se subirán cápsulas quincenales y durante el año se dará un taller por las tardes para cada curso (se avisará la fecha).</a:t>
            </a:r>
            <a:endParaRPr sz="2800">
              <a:solidFill>
                <a:srgbClr val="FFFFFF"/>
              </a:solidFill>
              <a:latin typeface="Calibri"/>
              <a:ea typeface="Calibri"/>
              <a:cs typeface="Calibri"/>
              <a:sym typeface="Calibri"/>
            </a:endParaRPr>
          </a:p>
        </p:txBody>
      </p:sp>
      <p:pic>
        <p:nvPicPr>
          <p:cNvPr id="136" name="Google Shape;136;gc8351fd8fb_1_0"/>
          <p:cNvPicPr preferRelativeResize="0"/>
          <p:nvPr/>
        </p:nvPicPr>
        <p:blipFill>
          <a:blip r:embed="rId4">
            <a:alphaModFix/>
          </a:blip>
          <a:stretch>
            <a:fillRect/>
          </a:stretch>
        </p:blipFill>
        <p:spPr>
          <a:xfrm>
            <a:off x="743550" y="1679400"/>
            <a:ext cx="4704600" cy="470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c641101767_0_28"/>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142" name="Google Shape;142;gc641101767_0_28"/>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143" name="Google Shape;143;gc641101767_0_28"/>
          <p:cNvSpPr txBox="1"/>
          <p:nvPr/>
        </p:nvSpPr>
        <p:spPr>
          <a:xfrm>
            <a:off x="2656375" y="817500"/>
            <a:ext cx="7833000" cy="861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CL" sz="4400" u="sng">
                <a:solidFill>
                  <a:srgbClr val="FFFFFF"/>
                </a:solidFill>
                <a:latin typeface="Calibri"/>
                <a:ea typeface="Calibri"/>
                <a:cs typeface="Calibri"/>
                <a:sym typeface="Calibri"/>
              </a:rPr>
              <a:t>Plan Lector 2021</a:t>
            </a:r>
            <a:endParaRPr sz="1900" b="1">
              <a:solidFill>
                <a:srgbClr val="FFFFFF"/>
              </a:solidFill>
              <a:latin typeface="Calibri"/>
              <a:ea typeface="Calibri"/>
              <a:cs typeface="Calibri"/>
              <a:sym typeface="Calibri"/>
            </a:endParaRPr>
          </a:p>
        </p:txBody>
      </p:sp>
      <p:sp>
        <p:nvSpPr>
          <p:cNvPr id="144" name="Google Shape;144;gc641101767_0_28"/>
          <p:cNvSpPr txBox="1"/>
          <p:nvPr/>
        </p:nvSpPr>
        <p:spPr>
          <a:xfrm>
            <a:off x="5448150" y="1788075"/>
            <a:ext cx="6160800" cy="4920900"/>
          </a:xfrm>
          <a:prstGeom prst="rect">
            <a:avLst/>
          </a:prstGeom>
          <a:noFill/>
          <a:ln>
            <a:noFill/>
          </a:ln>
        </p:spPr>
        <p:txBody>
          <a:bodyPr spcFirstLastPara="1" wrap="square" lIns="91425" tIns="91425" rIns="91425" bIns="91425" anchor="t" anchorCtr="0">
            <a:spAutoFit/>
          </a:bodyPr>
          <a:lstStyle/>
          <a:p>
            <a:pPr marL="457200" lvl="0" indent="-444500" algn="just" rtl="0">
              <a:lnSpc>
                <a:spcPct val="115000"/>
              </a:lnSpc>
              <a:spcBef>
                <a:spcPts val="0"/>
              </a:spcBef>
              <a:spcAft>
                <a:spcPts val="0"/>
              </a:spcAft>
              <a:buClr>
                <a:srgbClr val="FFFFFF"/>
              </a:buClr>
              <a:buSzPts val="3400"/>
              <a:buFont typeface="Calibri"/>
              <a:buChar char="-"/>
            </a:pPr>
            <a:r>
              <a:rPr lang="es-CL" sz="3400">
                <a:solidFill>
                  <a:srgbClr val="FFFFFF"/>
                </a:solidFill>
                <a:latin typeface="Calibri"/>
                <a:ea typeface="Calibri"/>
                <a:cs typeface="Calibri"/>
                <a:sym typeface="Calibri"/>
              </a:rPr>
              <a:t>Se privilegiaran los textos en formato digital.</a:t>
            </a:r>
            <a:endParaRPr sz="3400">
              <a:solidFill>
                <a:srgbClr val="FFFFFF"/>
              </a:solidFill>
              <a:latin typeface="Calibri"/>
              <a:ea typeface="Calibri"/>
              <a:cs typeface="Calibri"/>
              <a:sym typeface="Calibri"/>
            </a:endParaRPr>
          </a:p>
          <a:p>
            <a:pPr marL="457200" lvl="0" indent="-444500" algn="just" rtl="0">
              <a:lnSpc>
                <a:spcPct val="115000"/>
              </a:lnSpc>
              <a:spcBef>
                <a:spcPts val="0"/>
              </a:spcBef>
              <a:spcAft>
                <a:spcPts val="0"/>
              </a:spcAft>
              <a:buClr>
                <a:srgbClr val="FFFFFF"/>
              </a:buClr>
              <a:buSzPts val="3400"/>
              <a:buFont typeface="Calibri"/>
              <a:buChar char="-"/>
            </a:pPr>
            <a:r>
              <a:rPr lang="es-CL" sz="3400">
                <a:solidFill>
                  <a:srgbClr val="FFFFFF"/>
                </a:solidFill>
                <a:latin typeface="Calibri"/>
                <a:ea typeface="Calibri"/>
                <a:cs typeface="Calibri"/>
                <a:sym typeface="Calibri"/>
              </a:rPr>
              <a:t>Se leerá un libro cada 6 semanas.</a:t>
            </a:r>
            <a:endParaRPr sz="3400">
              <a:solidFill>
                <a:srgbClr val="FFFFFF"/>
              </a:solidFill>
              <a:latin typeface="Calibri"/>
              <a:ea typeface="Calibri"/>
              <a:cs typeface="Calibri"/>
              <a:sym typeface="Calibri"/>
            </a:endParaRPr>
          </a:p>
          <a:p>
            <a:pPr marL="457200" lvl="0" indent="-444500" algn="just" rtl="0">
              <a:lnSpc>
                <a:spcPct val="115000"/>
              </a:lnSpc>
              <a:spcBef>
                <a:spcPts val="0"/>
              </a:spcBef>
              <a:spcAft>
                <a:spcPts val="0"/>
              </a:spcAft>
              <a:buClr>
                <a:srgbClr val="FFFFFF"/>
              </a:buClr>
              <a:buSzPts val="3400"/>
              <a:buFont typeface="Calibri"/>
              <a:buChar char="-"/>
            </a:pPr>
            <a:r>
              <a:rPr lang="es-CL" sz="3400">
                <a:solidFill>
                  <a:srgbClr val="FFFFFF"/>
                </a:solidFill>
                <a:latin typeface="Calibri"/>
                <a:ea typeface="Calibri"/>
                <a:cs typeface="Calibri"/>
                <a:sym typeface="Calibri"/>
              </a:rPr>
              <a:t>Se trabajará con lectópolis de 1° básico a 2° medio</a:t>
            </a:r>
            <a:endParaRPr sz="3400">
              <a:solidFill>
                <a:srgbClr val="FFFFFF"/>
              </a:solidFill>
              <a:latin typeface="Calibri"/>
              <a:ea typeface="Calibri"/>
              <a:cs typeface="Calibri"/>
              <a:sym typeface="Calibri"/>
            </a:endParaRPr>
          </a:p>
          <a:p>
            <a:pPr marL="457200" lvl="0" indent="-444500" algn="just" rtl="0">
              <a:lnSpc>
                <a:spcPct val="115000"/>
              </a:lnSpc>
              <a:spcBef>
                <a:spcPts val="0"/>
              </a:spcBef>
              <a:spcAft>
                <a:spcPts val="0"/>
              </a:spcAft>
              <a:buClr>
                <a:srgbClr val="FFFFFF"/>
              </a:buClr>
              <a:buSzPts val="3400"/>
              <a:buFont typeface="Calibri"/>
              <a:buChar char="-"/>
            </a:pPr>
            <a:r>
              <a:rPr lang="es-CL" sz="3400">
                <a:solidFill>
                  <a:srgbClr val="FFFFFF"/>
                </a:solidFill>
                <a:latin typeface="Calibri"/>
                <a:ea typeface="Calibri"/>
                <a:cs typeface="Calibri"/>
                <a:sym typeface="Calibri"/>
              </a:rPr>
              <a:t>Se trabajará Caligrafix de 1° básico a 4° básico.</a:t>
            </a:r>
            <a:endParaRPr sz="3400">
              <a:solidFill>
                <a:srgbClr val="FFFFFF"/>
              </a:solidFill>
              <a:latin typeface="Calibri"/>
              <a:ea typeface="Calibri"/>
              <a:cs typeface="Calibri"/>
              <a:sym typeface="Calibri"/>
            </a:endParaRPr>
          </a:p>
        </p:txBody>
      </p:sp>
      <p:pic>
        <p:nvPicPr>
          <p:cNvPr id="145" name="Google Shape;145;gc641101767_0_28"/>
          <p:cNvPicPr preferRelativeResize="0"/>
          <p:nvPr/>
        </p:nvPicPr>
        <p:blipFill>
          <a:blip r:embed="rId4">
            <a:alphaModFix/>
          </a:blip>
          <a:stretch>
            <a:fillRect/>
          </a:stretch>
        </p:blipFill>
        <p:spPr>
          <a:xfrm>
            <a:off x="534650" y="1881800"/>
            <a:ext cx="4617950" cy="461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c6488cd744_0_0"/>
          <p:cNvSpPr txBox="1">
            <a:spLocks noGrp="1"/>
          </p:cNvSpPr>
          <p:nvPr>
            <p:ph type="subTitle" idx="1"/>
          </p:nvPr>
        </p:nvSpPr>
        <p:spPr>
          <a:xfrm>
            <a:off x="1277407" y="253121"/>
            <a:ext cx="5276400" cy="79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b="1">
                <a:solidFill>
                  <a:schemeClr val="lt1"/>
                </a:solidFill>
                <a:latin typeface="Georgia"/>
                <a:ea typeface="Georgia"/>
                <a:cs typeface="Georgia"/>
                <a:sym typeface="Georgia"/>
              </a:rPr>
              <a:t>CORPORACIÓN EDUCACIONAL</a:t>
            </a:r>
            <a:endParaRPr/>
          </a:p>
          <a:p>
            <a:pPr marL="0" lvl="0" indent="0" algn="l" rtl="0">
              <a:lnSpc>
                <a:spcPct val="90000"/>
              </a:lnSpc>
              <a:spcBef>
                <a:spcPts val="1000"/>
              </a:spcBef>
              <a:spcAft>
                <a:spcPts val="0"/>
              </a:spcAft>
              <a:buClr>
                <a:schemeClr val="lt1"/>
              </a:buClr>
              <a:buSzPts val="2000"/>
              <a:buNone/>
            </a:pPr>
            <a:r>
              <a:rPr lang="es-CL" sz="2000" b="1">
                <a:solidFill>
                  <a:schemeClr val="lt1"/>
                </a:solidFill>
                <a:latin typeface="Georgia"/>
                <a:ea typeface="Georgia"/>
                <a:cs typeface="Georgia"/>
                <a:sym typeface="Georgia"/>
              </a:rPr>
              <a:t>SOCHIDES PUENTE ALTO</a:t>
            </a:r>
            <a:endParaRPr/>
          </a:p>
        </p:txBody>
      </p:sp>
      <p:pic>
        <p:nvPicPr>
          <p:cNvPr id="151" name="Google Shape;151;gc6488cd744_0_0"/>
          <p:cNvPicPr preferRelativeResize="0"/>
          <p:nvPr/>
        </p:nvPicPr>
        <p:blipFill rotWithShape="1">
          <a:blip r:embed="rId3">
            <a:alphaModFix/>
          </a:blip>
          <a:srcRect/>
          <a:stretch/>
        </p:blipFill>
        <p:spPr>
          <a:xfrm>
            <a:off x="52635" y="253121"/>
            <a:ext cx="1362863" cy="1304144"/>
          </a:xfrm>
          <a:prstGeom prst="rect">
            <a:avLst/>
          </a:prstGeom>
          <a:noFill/>
          <a:ln>
            <a:noFill/>
          </a:ln>
        </p:spPr>
      </p:pic>
      <p:sp>
        <p:nvSpPr>
          <p:cNvPr id="152" name="Google Shape;152;gc6488cd744_0_0"/>
          <p:cNvSpPr txBox="1"/>
          <p:nvPr/>
        </p:nvSpPr>
        <p:spPr>
          <a:xfrm>
            <a:off x="1037450" y="1051125"/>
            <a:ext cx="7833000" cy="86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CL" sz="4400" u="sng">
                <a:solidFill>
                  <a:srgbClr val="FFFFFF"/>
                </a:solidFill>
                <a:latin typeface="Calibri"/>
                <a:ea typeface="Calibri"/>
                <a:cs typeface="Calibri"/>
                <a:sym typeface="Calibri"/>
              </a:rPr>
              <a:t>Proceso de Nivelación</a:t>
            </a:r>
            <a:endParaRPr sz="1900" b="1">
              <a:solidFill>
                <a:srgbClr val="FFFFFF"/>
              </a:solidFill>
              <a:latin typeface="Calibri"/>
              <a:ea typeface="Calibri"/>
              <a:cs typeface="Calibri"/>
              <a:sym typeface="Calibri"/>
            </a:endParaRPr>
          </a:p>
        </p:txBody>
      </p:sp>
      <p:sp>
        <p:nvSpPr>
          <p:cNvPr id="153" name="Google Shape;153;gc6488cd744_0_0"/>
          <p:cNvSpPr txBox="1"/>
          <p:nvPr/>
        </p:nvSpPr>
        <p:spPr>
          <a:xfrm>
            <a:off x="539800" y="2219075"/>
            <a:ext cx="6160800" cy="3460200"/>
          </a:xfrm>
          <a:prstGeom prst="rect">
            <a:avLst/>
          </a:prstGeom>
          <a:noFill/>
          <a:ln>
            <a:noFill/>
          </a:ln>
        </p:spPr>
        <p:txBody>
          <a:bodyPr spcFirstLastPara="1" wrap="square" lIns="91425" tIns="91425" rIns="91425" bIns="91425" anchor="t" anchorCtr="0">
            <a:spAutoFit/>
          </a:bodyPr>
          <a:lstStyle/>
          <a:p>
            <a:pPr marL="457200" lvl="0" indent="0" algn="just" rtl="0">
              <a:lnSpc>
                <a:spcPct val="115000"/>
              </a:lnSpc>
              <a:spcBef>
                <a:spcPts val="0"/>
              </a:spcBef>
              <a:spcAft>
                <a:spcPts val="0"/>
              </a:spcAft>
              <a:buNone/>
            </a:pPr>
            <a:r>
              <a:rPr lang="es-CL" sz="3800">
                <a:solidFill>
                  <a:srgbClr val="FFFFFF"/>
                </a:solidFill>
                <a:latin typeface="Calibri"/>
                <a:ea typeface="Calibri"/>
                <a:cs typeface="Calibri"/>
                <a:sym typeface="Calibri"/>
              </a:rPr>
              <a:t>Durante las primeras 6 semanas se está realizando una nivelación basada en los OA priorizados pendientes 2020.</a:t>
            </a:r>
            <a:endParaRPr sz="3800">
              <a:solidFill>
                <a:srgbClr val="FFFFFF"/>
              </a:solidFill>
              <a:latin typeface="Calibri"/>
              <a:ea typeface="Calibri"/>
              <a:cs typeface="Calibri"/>
              <a:sym typeface="Calibri"/>
            </a:endParaRPr>
          </a:p>
        </p:txBody>
      </p:sp>
      <p:pic>
        <p:nvPicPr>
          <p:cNvPr id="154" name="Google Shape;154;gc6488cd744_0_0"/>
          <p:cNvPicPr preferRelativeResize="0"/>
          <p:nvPr/>
        </p:nvPicPr>
        <p:blipFill>
          <a:blip r:embed="rId4">
            <a:alphaModFix/>
          </a:blip>
          <a:stretch>
            <a:fillRect/>
          </a:stretch>
        </p:blipFill>
        <p:spPr>
          <a:xfrm>
            <a:off x="7038075" y="1679400"/>
            <a:ext cx="4621276" cy="4621276"/>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1755</Words>
  <Application>Microsoft Office PowerPoint</Application>
  <PresentationFormat>Panorámica</PresentationFormat>
  <Paragraphs>169</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Calibri</vt:lpstr>
      <vt:lpstr>Lustria</vt:lpstr>
      <vt:lpstr>Georgia</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bbelenpizarro@live.com</dc:creator>
  <cp:lastModifiedBy>Admin-Sochi</cp:lastModifiedBy>
  <cp:revision>3</cp:revision>
  <dcterms:created xsi:type="dcterms:W3CDTF">2021-02-25T17:46:40Z</dcterms:created>
  <dcterms:modified xsi:type="dcterms:W3CDTF">2021-10-26T12:11:14Z</dcterms:modified>
</cp:coreProperties>
</file>