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Abril Fatface" panose="020B0604020202020204" charset="0"/>
      <p:regular r:id="rId30"/>
    </p:embeddedFont>
    <p:embeddedFont>
      <p:font typeface="Roboto" panose="020B060402020202020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1bCwp+2XuS8ZeMuylVlFaYtM9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14B41F-8408-41BD-A598-A025280628C4}">
  <a:tblStyle styleId="{2F14B41F-8408-41BD-A598-A025280628C4}"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E7E7"/>
          </a:solidFill>
        </a:fill>
      </a:tcStyle>
    </a:wholeTbl>
    <a:band1H>
      <a:tcTxStyle/>
      <a:tcStyle>
        <a:tcBdr/>
        <a:fill>
          <a:solidFill>
            <a:srgbClr val="F1CCCC"/>
          </a:solidFill>
        </a:fill>
      </a:tcStyle>
    </a:band1H>
    <a:band2H>
      <a:tcTxStyle/>
      <a:tcStyle>
        <a:tcBdr/>
      </a:tcStyle>
    </a:band2H>
    <a:band1V>
      <a:tcTxStyle/>
      <a:tcStyle>
        <a:tcBdr/>
        <a:fill>
          <a:solidFill>
            <a:srgbClr val="F1CCCC"/>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34D2CD1-C364-44A6-A232-7F7CB5B9968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9b20db262_5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e9b20db262_5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9b20db26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e9b20db26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9b20db26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e9b20db26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e9b1ee37f6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e9b1ee37f6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9b20db26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e9b20db26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9b20db2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9b20db2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9b1ee37f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e9b1ee37f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9b1ee37f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e9b1ee37f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9b1ee37f6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e9b1ee37f6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9b1ee37f6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e9b1ee37f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9b1ee37f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e9b1ee37f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18" descr="Tag=AccentColor&#10;Flavor=Light&#10;Target=Fill"/>
          <p:cNvSpPr/>
          <p:nvPr/>
        </p:nvSpPr>
        <p:spPr>
          <a:xfrm>
            <a:off x="7209816" y="0"/>
            <a:ext cx="4143984" cy="5747660"/>
          </a:xfrm>
          <a:custGeom>
            <a:avLst/>
            <a:gdLst/>
            <a:ahLst/>
            <a:cxnLst/>
            <a:rect l="l" t="t" r="r" b="b"/>
            <a:pathLst>
              <a:path w="3843750" h="5956080" extrusionOk="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3" name="Google Shape;13;p18"/>
          <p:cNvSpPr txBox="1">
            <a:spLocks noGrp="1"/>
          </p:cNvSpPr>
          <p:nvPr>
            <p:ph type="title"/>
          </p:nvPr>
        </p:nvSpPr>
        <p:spPr>
          <a:xfrm>
            <a:off x="831850" y="1078991"/>
            <a:ext cx="5266944" cy="313639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8"/>
          <p:cNvSpPr txBox="1">
            <a:spLocks noGrp="1"/>
          </p:cNvSpPr>
          <p:nvPr>
            <p:ph type="body" idx="1"/>
          </p:nvPr>
        </p:nvSpPr>
        <p:spPr>
          <a:xfrm>
            <a:off x="831850" y="4279392"/>
            <a:ext cx="526694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cap="none">
                <a:solidFill>
                  <a:schemeClr val="dk1"/>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 name="Google Shape;1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27" descr="Tag=AccentColor&#10;Flavor=Light&#10;Target=Fill"/>
          <p:cNvSpPr/>
          <p:nvPr/>
        </p:nvSpPr>
        <p:spPr>
          <a:xfrm>
            <a:off x="684965" y="1332237"/>
            <a:ext cx="5263732" cy="3841102"/>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75" name="Google Shape;75;p27"/>
          <p:cNvSpPr txBox="1">
            <a:spLocks noGrp="1"/>
          </p:cNvSpPr>
          <p:nvPr>
            <p:ph type="title"/>
          </p:nvPr>
        </p:nvSpPr>
        <p:spPr>
          <a:xfrm>
            <a:off x="1399032" y="2523744"/>
            <a:ext cx="3831336" cy="14538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a:spLocks noGrp="1"/>
          </p:cNvSpPr>
          <p:nvPr>
            <p:ph type="pic" idx="2"/>
          </p:nvPr>
        </p:nvSpPr>
        <p:spPr>
          <a:xfrm>
            <a:off x="6711696" y="640079"/>
            <a:ext cx="4837176" cy="5568696"/>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7" name="Google Shape;77;p27"/>
          <p:cNvSpPr txBox="1">
            <a:spLocks noGrp="1"/>
          </p:cNvSpPr>
          <p:nvPr>
            <p:ph type="body" idx="1"/>
          </p:nvPr>
        </p:nvSpPr>
        <p:spPr>
          <a:xfrm>
            <a:off x="1655064" y="4087368"/>
            <a:ext cx="3319272" cy="649224"/>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2000"/>
              <a:buNone/>
              <a:defRPr sz="2000" cap="none"/>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9"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 name="Google Shape;2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0" descr="Tag=AccentColor&#10;Flavor=Light&#10;Target=Fill"/>
          <p:cNvSpPr/>
          <p:nvPr/>
        </p:nvSpPr>
        <p:spPr>
          <a:xfrm flipH="1">
            <a:off x="2599854" y="527562"/>
            <a:ext cx="6992292" cy="5102484"/>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7" name="Google Shape;27;p20"/>
          <p:cNvSpPr txBox="1">
            <a:spLocks noGrp="1"/>
          </p:cNvSpPr>
          <p:nvPr>
            <p:ph type="ctrTitle"/>
          </p:nvPr>
        </p:nvSpPr>
        <p:spPr>
          <a:xfrm>
            <a:off x="1508760" y="1591056"/>
            <a:ext cx="5705856" cy="32644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0"/>
          <p:cNvSpPr txBox="1">
            <a:spLocks noGrp="1"/>
          </p:cNvSpPr>
          <p:nvPr>
            <p:ph type="subTitle" idx="1"/>
          </p:nvPr>
        </p:nvSpPr>
        <p:spPr>
          <a:xfrm>
            <a:off x="1524000" y="4928616"/>
            <a:ext cx="5705856" cy="99669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21"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4" name="Google Shape;3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838200"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1"/>
          <p:cNvSpPr txBox="1">
            <a:spLocks noGrp="1"/>
          </p:cNvSpPr>
          <p:nvPr>
            <p:ph type="body" idx="2"/>
          </p:nvPr>
        </p:nvSpPr>
        <p:spPr>
          <a:xfrm>
            <a:off x="6419088"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 name="Google Shape;42;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8397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2"/>
          <p:cNvSpPr txBox="1">
            <a:spLocks noGrp="1"/>
          </p:cNvSpPr>
          <p:nvPr>
            <p:ph type="body" idx="2"/>
          </p:nvPr>
        </p:nvSpPr>
        <p:spPr>
          <a:xfrm>
            <a:off x="8397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2"/>
          <p:cNvSpPr txBox="1">
            <a:spLocks noGrp="1"/>
          </p:cNvSpPr>
          <p:nvPr>
            <p:ph type="body" idx="3"/>
          </p:nvPr>
        </p:nvSpPr>
        <p:spPr>
          <a:xfrm>
            <a:off x="64190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2"/>
          <p:cNvSpPr txBox="1">
            <a:spLocks noGrp="1"/>
          </p:cNvSpPr>
          <p:nvPr>
            <p:ph type="body" idx="4"/>
          </p:nvPr>
        </p:nvSpPr>
        <p:spPr>
          <a:xfrm>
            <a:off x="64190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3" descr="Tag=AccentColor&#10;Flavor=Light&#10;Target=Fill"/>
          <p:cNvSpPr/>
          <p:nvPr/>
        </p:nvSpPr>
        <p:spPr>
          <a:xfrm flipH="1">
            <a:off x="1969639" y="181596"/>
            <a:ext cx="8252722" cy="6022258"/>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52" name="Google Shape;52;p23"/>
          <p:cNvSpPr txBox="1">
            <a:spLocks noGrp="1"/>
          </p:cNvSpPr>
          <p:nvPr>
            <p:ph type="title"/>
          </p:nvPr>
        </p:nvSpPr>
        <p:spPr>
          <a:xfrm>
            <a:off x="2843784" y="1572768"/>
            <a:ext cx="6501384" cy="409651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56"/>
        <p:cNvGrpSpPr/>
        <p:nvPr/>
      </p:nvGrpSpPr>
      <p:grpSpPr>
        <a:xfrm>
          <a:off x="0" y="0"/>
          <a:ext cx="0" cy="0"/>
          <a:chOff x="0" y="0"/>
          <a:chExt cx="0" cy="0"/>
        </a:xfrm>
      </p:grpSpPr>
      <p:sp>
        <p:nvSpPr>
          <p:cNvPr id="57" name="Google Shape;5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60"/>
        <p:cNvGrpSpPr/>
        <p:nvPr/>
      </p:nvGrpSpPr>
      <p:grpSpPr>
        <a:xfrm>
          <a:off x="0" y="0"/>
          <a:ext cx="0" cy="0"/>
          <a:chOff x="0" y="0"/>
          <a:chExt cx="0" cy="0"/>
        </a:xfrm>
      </p:grpSpPr>
      <p:sp>
        <p:nvSpPr>
          <p:cNvPr id="61" name="Google Shape;61;p25" descr="Mask ID=&#10;Mask position=bottom, center&#10;Mask family= brushstroke, landscape, wide"/>
          <p:cNvSpPr/>
          <p:nvPr/>
        </p:nvSpPr>
        <p:spPr>
          <a:xfrm>
            <a:off x="1768100" y="-1"/>
            <a:ext cx="10423900" cy="5920155"/>
          </a:xfrm>
          <a:custGeom>
            <a:avLst/>
            <a:gdLst/>
            <a:ahLst/>
            <a:cxnLst/>
            <a:rect l="l" t="t" r="r" b="b"/>
            <a:pathLst>
              <a:path w="10423900" h="5491534" extrusionOk="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26" descr="Tag=AccentColor&#10;Flavor=Light&#10;Target=Fill"/>
          <p:cNvSpPr/>
          <p:nvPr/>
        </p:nvSpPr>
        <p:spPr>
          <a:xfrm>
            <a:off x="4726728" y="0"/>
            <a:ext cx="7472381" cy="6858000"/>
          </a:xfrm>
          <a:custGeom>
            <a:avLst/>
            <a:gdLst/>
            <a:ahLst/>
            <a:cxnLst/>
            <a:rect l="l" t="t" r="r" b="b"/>
            <a:pathLst>
              <a:path w="7472381" h="6886575" extrusionOk="0">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7" name="Google Shape;67;p26"/>
          <p:cNvSpPr txBox="1">
            <a:spLocks noGrp="1"/>
          </p:cNvSpPr>
          <p:nvPr>
            <p:ph type="title"/>
          </p:nvPr>
        </p:nvSpPr>
        <p:spPr>
          <a:xfrm>
            <a:off x="839788" y="640080"/>
            <a:ext cx="3886200" cy="295351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6"/>
          <p:cNvSpPr txBox="1">
            <a:spLocks noGrp="1"/>
          </p:cNvSpPr>
          <p:nvPr>
            <p:ph type="body" idx="1"/>
          </p:nvPr>
        </p:nvSpPr>
        <p:spPr>
          <a:xfrm>
            <a:off x="7059168" y="640080"/>
            <a:ext cx="4489704" cy="5596128"/>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26"/>
          <p:cNvSpPr txBox="1">
            <a:spLocks noGrp="1"/>
          </p:cNvSpPr>
          <p:nvPr>
            <p:ph type="body" idx="2"/>
          </p:nvPr>
        </p:nvSpPr>
        <p:spPr>
          <a:xfrm>
            <a:off x="839788" y="3776472"/>
            <a:ext cx="3886200" cy="24688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bril Fatface"/>
              <a:buNone/>
              <a:defRPr sz="4400" b="0" i="1" u="none" strike="noStrike" cap="none">
                <a:solidFill>
                  <a:schemeClr val="dk1"/>
                </a:solidFill>
                <a:latin typeface="Abril Fatface"/>
                <a:ea typeface="Abril Fatface"/>
                <a:cs typeface="Abril Fatface"/>
                <a:sym typeface="Abril Fatfac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grega.educacion.es/repositorio/29072017/fb/es_2017072912_9241000/autoevaluaci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uentas.napsis.c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viviendoconsuperdotados.blogspot.com/2013/04/gracia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
          <p:cNvSpPr txBox="1">
            <a:spLocks noGrp="1"/>
          </p:cNvSpPr>
          <p:nvPr>
            <p:ph type="title"/>
          </p:nvPr>
        </p:nvSpPr>
        <p:spPr>
          <a:xfrm>
            <a:off x="2349107" y="392526"/>
            <a:ext cx="8967900" cy="115653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Abril Fatface"/>
              <a:buNone/>
            </a:pPr>
            <a:r>
              <a:rPr lang="es-CL" sz="5800" i="0" dirty="0" smtClean="0">
                <a:solidFill>
                  <a:srgbClr val="FCE5CD"/>
                </a:solidFill>
                <a:latin typeface="Roboto"/>
                <a:ea typeface="Roboto"/>
                <a:cs typeface="Roboto"/>
                <a:sym typeface="Roboto"/>
              </a:rPr>
              <a:t>Reunión </a:t>
            </a:r>
            <a:r>
              <a:rPr lang="es-CL" sz="5800" i="0" dirty="0">
                <a:solidFill>
                  <a:srgbClr val="FCE5CD"/>
                </a:solidFill>
                <a:latin typeface="Roboto"/>
                <a:ea typeface="Roboto"/>
                <a:cs typeface="Roboto"/>
                <a:sym typeface="Roboto"/>
              </a:rPr>
              <a:t>de Apoderados</a:t>
            </a:r>
            <a:endParaRPr sz="5800" i="0" dirty="0">
              <a:solidFill>
                <a:srgbClr val="FCE5CD"/>
              </a:solidFill>
              <a:latin typeface="Roboto"/>
              <a:ea typeface="Roboto"/>
              <a:cs typeface="Roboto"/>
              <a:sym typeface="Roboto"/>
            </a:endParaRPr>
          </a:p>
        </p:txBody>
      </p:sp>
      <p:sp>
        <p:nvSpPr>
          <p:cNvPr id="98" name="Google Shape;98;p1"/>
          <p:cNvSpPr txBox="1">
            <a:spLocks noGrp="1"/>
          </p:cNvSpPr>
          <p:nvPr>
            <p:ph type="body" idx="1"/>
          </p:nvPr>
        </p:nvSpPr>
        <p:spPr>
          <a:xfrm>
            <a:off x="4733825" y="1929420"/>
            <a:ext cx="3726000" cy="5472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400"/>
              <a:buNone/>
            </a:pPr>
            <a:r>
              <a:rPr lang="es-CL" b="1" dirty="0" smtClean="0">
                <a:solidFill>
                  <a:srgbClr val="FFF2CC"/>
                </a:solidFill>
              </a:rPr>
              <a:t>AGOSTO </a:t>
            </a:r>
            <a:r>
              <a:rPr lang="es-CL" b="1" dirty="0">
                <a:solidFill>
                  <a:srgbClr val="FFF2CC"/>
                </a:solidFill>
              </a:rPr>
              <a:t>2021</a:t>
            </a:r>
            <a:endParaRPr dirty="0">
              <a:solidFill>
                <a:srgbClr val="FFF2CC"/>
              </a:solidFill>
            </a:endParaRPr>
          </a:p>
        </p:txBody>
      </p:sp>
      <p:pic>
        <p:nvPicPr>
          <p:cNvPr id="99" name="Google Shape;99;p1"/>
          <p:cNvPicPr preferRelativeResize="0"/>
          <p:nvPr/>
        </p:nvPicPr>
        <p:blipFill rotWithShape="1">
          <a:blip r:embed="rId4">
            <a:alphaModFix/>
          </a:blip>
          <a:srcRect/>
          <a:stretch/>
        </p:blipFill>
        <p:spPr>
          <a:xfrm>
            <a:off x="3730900" y="2856975"/>
            <a:ext cx="6397325" cy="3682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txBox="1">
            <a:spLocks noGrp="1"/>
          </p:cNvSpPr>
          <p:nvPr>
            <p:ph type="title"/>
          </p:nvPr>
        </p:nvSpPr>
        <p:spPr>
          <a:xfrm>
            <a:off x="838200" y="168813"/>
            <a:ext cx="10515600" cy="8440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sz="4800" i="0">
                <a:solidFill>
                  <a:srgbClr val="FFF2CC"/>
                </a:solidFill>
                <a:latin typeface="Roboto"/>
                <a:ea typeface="Roboto"/>
                <a:cs typeface="Roboto"/>
                <a:sym typeface="Roboto"/>
              </a:rPr>
              <a:t>Grupos </a:t>
            </a:r>
            <a:endParaRPr sz="4800" i="0">
              <a:solidFill>
                <a:srgbClr val="FFF2CC"/>
              </a:solidFill>
              <a:latin typeface="Roboto"/>
              <a:ea typeface="Roboto"/>
              <a:cs typeface="Roboto"/>
              <a:sym typeface="Roboto"/>
            </a:endParaRPr>
          </a:p>
        </p:txBody>
      </p:sp>
      <p:sp>
        <p:nvSpPr>
          <p:cNvPr id="155" name="Google Shape;155;p4"/>
          <p:cNvSpPr txBox="1">
            <a:spLocks noGrp="1"/>
          </p:cNvSpPr>
          <p:nvPr>
            <p:ph type="body" idx="1"/>
          </p:nvPr>
        </p:nvSpPr>
        <p:spPr>
          <a:xfrm>
            <a:off x="838200" y="1308300"/>
            <a:ext cx="5074500" cy="48639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00000"/>
              </a:lnSpc>
              <a:spcBef>
                <a:spcPts val="0"/>
              </a:spcBef>
              <a:spcAft>
                <a:spcPts val="0"/>
              </a:spcAft>
              <a:buClr>
                <a:srgbClr val="00B050"/>
              </a:buClr>
              <a:buSzPct val="54435"/>
              <a:buNone/>
            </a:pPr>
            <a:r>
              <a:rPr lang="es-CL" sz="5143" b="1" u="sng">
                <a:solidFill>
                  <a:srgbClr val="00B050"/>
                </a:solidFill>
                <a:latin typeface="Roboto"/>
                <a:ea typeface="Roboto"/>
                <a:cs typeface="Roboto"/>
                <a:sym typeface="Roboto"/>
              </a:rPr>
              <a:t>GRUPO A</a:t>
            </a:r>
            <a:endParaRPr sz="5143" u="sng">
              <a:latin typeface="Roboto"/>
              <a:ea typeface="Roboto"/>
              <a:cs typeface="Roboto"/>
              <a:sym typeface="Roboto"/>
            </a:endParaRPr>
          </a:p>
          <a:p>
            <a:pPr marL="0" lvl="0" indent="0" algn="l" rtl="0">
              <a:lnSpc>
                <a:spcPct val="100000"/>
              </a:lnSpc>
              <a:spcBef>
                <a:spcPts val="1000"/>
              </a:spcBef>
              <a:spcAft>
                <a:spcPts val="0"/>
              </a:spcAft>
              <a:buClr>
                <a:srgbClr val="FFFF00"/>
              </a:buClr>
              <a:buSzPct val="54435"/>
              <a:buNone/>
            </a:pPr>
            <a:endParaRPr sz="5143">
              <a:solidFill>
                <a:srgbClr val="FFFF00"/>
              </a:solidFill>
              <a:latin typeface="Roboto"/>
              <a:ea typeface="Roboto"/>
              <a:cs typeface="Roboto"/>
              <a:sym typeface="Roboto"/>
            </a:endParaRPr>
          </a:p>
          <a:p>
            <a:pPr marL="0" lvl="0" indent="0" algn="l" rtl="0">
              <a:lnSpc>
                <a:spcPct val="100000"/>
              </a:lnSpc>
              <a:spcBef>
                <a:spcPts val="1000"/>
              </a:spcBef>
              <a:spcAft>
                <a:spcPts val="0"/>
              </a:spcAft>
              <a:buClr>
                <a:srgbClr val="FFFF00"/>
              </a:buClr>
              <a:buSzPct val="54435"/>
              <a:buNone/>
            </a:pPr>
            <a:r>
              <a:rPr lang="es-CL" sz="5143">
                <a:solidFill>
                  <a:srgbClr val="FFFF00"/>
                </a:solidFill>
                <a:latin typeface="Roboto"/>
                <a:ea typeface="Roboto"/>
                <a:cs typeface="Roboto"/>
                <a:sym typeface="Roboto"/>
              </a:rPr>
              <a:t>3° - 4° - 1° - 2°- 7°  </a:t>
            </a:r>
            <a:endParaRPr sz="5143">
              <a:latin typeface="Roboto"/>
              <a:ea typeface="Roboto"/>
              <a:cs typeface="Roboto"/>
              <a:sym typeface="Roboto"/>
            </a:endParaRPr>
          </a:p>
          <a:p>
            <a:pPr marL="0" lvl="0" indent="0" algn="l" rtl="0">
              <a:lnSpc>
                <a:spcPct val="100000"/>
              </a:lnSpc>
              <a:spcBef>
                <a:spcPts val="1000"/>
              </a:spcBef>
              <a:spcAft>
                <a:spcPts val="0"/>
              </a:spcAft>
              <a:buClr>
                <a:schemeClr val="dk1"/>
              </a:buClr>
              <a:buSzPct val="54435"/>
              <a:buNone/>
            </a:pPr>
            <a:endParaRPr sz="5143">
              <a:solidFill>
                <a:srgbClr val="FFFF00"/>
              </a:solidFill>
              <a:latin typeface="Roboto"/>
              <a:ea typeface="Roboto"/>
              <a:cs typeface="Roboto"/>
              <a:sym typeface="Roboto"/>
            </a:endParaRPr>
          </a:p>
          <a:p>
            <a:pPr marL="0" lvl="0" indent="0" algn="l" rtl="0">
              <a:lnSpc>
                <a:spcPct val="100000"/>
              </a:lnSpc>
              <a:spcBef>
                <a:spcPts val="1000"/>
              </a:spcBef>
              <a:spcAft>
                <a:spcPts val="0"/>
              </a:spcAft>
              <a:buClr>
                <a:srgbClr val="00B0F0"/>
              </a:buClr>
              <a:buSzPct val="54435"/>
              <a:buNone/>
            </a:pPr>
            <a:r>
              <a:rPr lang="es-CL" sz="5143" b="1" u="sng">
                <a:solidFill>
                  <a:srgbClr val="00B0F0"/>
                </a:solidFill>
                <a:latin typeface="Roboto"/>
                <a:ea typeface="Roboto"/>
                <a:cs typeface="Roboto"/>
                <a:sym typeface="Roboto"/>
              </a:rPr>
              <a:t>GRUPO B</a:t>
            </a:r>
            <a:endParaRPr sz="5143" u="sng">
              <a:latin typeface="Roboto"/>
              <a:ea typeface="Roboto"/>
              <a:cs typeface="Roboto"/>
              <a:sym typeface="Roboto"/>
            </a:endParaRPr>
          </a:p>
          <a:p>
            <a:pPr marL="0" lvl="0" indent="0" algn="l" rtl="0">
              <a:lnSpc>
                <a:spcPct val="100000"/>
              </a:lnSpc>
              <a:spcBef>
                <a:spcPts val="1000"/>
              </a:spcBef>
              <a:spcAft>
                <a:spcPts val="0"/>
              </a:spcAft>
              <a:buClr>
                <a:srgbClr val="FFFF00"/>
              </a:buClr>
              <a:buSzPct val="54435"/>
              <a:buNone/>
            </a:pPr>
            <a:endParaRPr sz="5143">
              <a:solidFill>
                <a:srgbClr val="FFFF00"/>
              </a:solidFill>
              <a:latin typeface="Roboto"/>
              <a:ea typeface="Roboto"/>
              <a:cs typeface="Roboto"/>
              <a:sym typeface="Roboto"/>
            </a:endParaRPr>
          </a:p>
          <a:p>
            <a:pPr marL="0" lvl="0" indent="0" algn="l" rtl="0">
              <a:lnSpc>
                <a:spcPct val="100000"/>
              </a:lnSpc>
              <a:spcBef>
                <a:spcPts val="1000"/>
              </a:spcBef>
              <a:spcAft>
                <a:spcPts val="0"/>
              </a:spcAft>
              <a:buClr>
                <a:srgbClr val="FFFF00"/>
              </a:buClr>
              <a:buSzPct val="54435"/>
              <a:buNone/>
            </a:pPr>
            <a:r>
              <a:rPr lang="es-CL" sz="5143">
                <a:solidFill>
                  <a:srgbClr val="FFFF00"/>
                </a:solidFill>
                <a:latin typeface="Roboto"/>
                <a:ea typeface="Roboto"/>
                <a:cs typeface="Roboto"/>
                <a:sym typeface="Roboto"/>
              </a:rPr>
              <a:t>PK – K – IV° – III° - 5°- I° </a:t>
            </a:r>
            <a:endParaRPr sz="5143">
              <a:latin typeface="Roboto"/>
              <a:ea typeface="Roboto"/>
              <a:cs typeface="Roboto"/>
              <a:sym typeface="Roboto"/>
            </a:endParaRPr>
          </a:p>
          <a:p>
            <a:pPr marL="0" lvl="0" indent="0" algn="l" rtl="0">
              <a:lnSpc>
                <a:spcPct val="100000"/>
              </a:lnSpc>
              <a:spcBef>
                <a:spcPts val="1000"/>
              </a:spcBef>
              <a:spcAft>
                <a:spcPts val="0"/>
              </a:spcAft>
              <a:buClr>
                <a:schemeClr val="dk1"/>
              </a:buClr>
              <a:buSzPct val="54435"/>
              <a:buNone/>
            </a:pPr>
            <a:endParaRPr sz="5143">
              <a:solidFill>
                <a:srgbClr val="FFFF00"/>
              </a:solidFill>
              <a:latin typeface="Roboto"/>
              <a:ea typeface="Roboto"/>
              <a:cs typeface="Roboto"/>
              <a:sym typeface="Roboto"/>
            </a:endParaRPr>
          </a:p>
          <a:p>
            <a:pPr marL="0" lvl="0" indent="0" algn="l" rtl="0">
              <a:lnSpc>
                <a:spcPct val="100000"/>
              </a:lnSpc>
              <a:spcBef>
                <a:spcPts val="1000"/>
              </a:spcBef>
              <a:spcAft>
                <a:spcPts val="0"/>
              </a:spcAft>
              <a:buClr>
                <a:srgbClr val="FF0000"/>
              </a:buClr>
              <a:buSzPct val="54435"/>
              <a:buNone/>
            </a:pPr>
            <a:r>
              <a:rPr lang="es-CL" sz="5143" b="1" u="sng">
                <a:solidFill>
                  <a:srgbClr val="FF0000"/>
                </a:solidFill>
                <a:latin typeface="Roboto"/>
                <a:ea typeface="Roboto"/>
                <a:cs typeface="Roboto"/>
                <a:sym typeface="Roboto"/>
              </a:rPr>
              <a:t>GRUPO C</a:t>
            </a:r>
            <a:r>
              <a:rPr lang="es-CL" sz="5143" u="sng">
                <a:solidFill>
                  <a:srgbClr val="FFFF00"/>
                </a:solidFill>
                <a:latin typeface="Roboto"/>
                <a:ea typeface="Roboto"/>
                <a:cs typeface="Roboto"/>
                <a:sym typeface="Roboto"/>
              </a:rPr>
              <a:t> </a:t>
            </a:r>
            <a:endParaRPr sz="5143" u="sng">
              <a:latin typeface="Roboto"/>
              <a:ea typeface="Roboto"/>
              <a:cs typeface="Roboto"/>
              <a:sym typeface="Roboto"/>
            </a:endParaRPr>
          </a:p>
          <a:p>
            <a:pPr marL="0" lvl="0" indent="0" algn="l" rtl="0">
              <a:lnSpc>
                <a:spcPct val="100000"/>
              </a:lnSpc>
              <a:spcBef>
                <a:spcPts val="1000"/>
              </a:spcBef>
              <a:spcAft>
                <a:spcPts val="0"/>
              </a:spcAft>
              <a:buClr>
                <a:srgbClr val="FFFF00"/>
              </a:buClr>
              <a:buSzPct val="54435"/>
              <a:buNone/>
            </a:pPr>
            <a:r>
              <a:rPr lang="es-CL" sz="5143">
                <a:solidFill>
                  <a:srgbClr val="FFFF00"/>
                </a:solidFill>
                <a:latin typeface="Roboto"/>
                <a:ea typeface="Roboto"/>
                <a:cs typeface="Roboto"/>
                <a:sym typeface="Roboto"/>
              </a:rPr>
              <a:t>8° - II°  – 6° </a:t>
            </a:r>
            <a:endParaRPr sz="5143">
              <a:latin typeface="Roboto"/>
              <a:ea typeface="Roboto"/>
              <a:cs typeface="Roboto"/>
              <a:sym typeface="Roboto"/>
            </a:endParaRPr>
          </a:p>
          <a:p>
            <a:pPr marL="0" lvl="0" indent="0" algn="l" rtl="0">
              <a:lnSpc>
                <a:spcPct val="100000"/>
              </a:lnSpc>
              <a:spcBef>
                <a:spcPts val="1000"/>
              </a:spcBef>
              <a:spcAft>
                <a:spcPts val="0"/>
              </a:spcAft>
              <a:buClr>
                <a:schemeClr val="dk1"/>
              </a:buClr>
              <a:buSzPct val="100000"/>
              <a:buNone/>
            </a:pPr>
            <a:endParaRPr>
              <a:solidFill>
                <a:srgbClr val="FFFF00"/>
              </a:solidFill>
            </a:endParaRPr>
          </a:p>
          <a:p>
            <a:pPr marL="228600" lvl="0" indent="-50800" algn="l" rtl="0">
              <a:lnSpc>
                <a:spcPct val="100000"/>
              </a:lnSpc>
              <a:spcBef>
                <a:spcPts val="1000"/>
              </a:spcBef>
              <a:spcAft>
                <a:spcPts val="0"/>
              </a:spcAft>
              <a:buClr>
                <a:schemeClr val="dk1"/>
              </a:buClr>
              <a:buSzPct val="100000"/>
              <a:buNone/>
            </a:pPr>
            <a:endParaRPr/>
          </a:p>
        </p:txBody>
      </p:sp>
      <p:pic>
        <p:nvPicPr>
          <p:cNvPr id="156" name="Google Shape;156;p4"/>
          <p:cNvPicPr preferRelativeResize="0"/>
          <p:nvPr/>
        </p:nvPicPr>
        <p:blipFill rotWithShape="1">
          <a:blip r:embed="rId3">
            <a:alphaModFix/>
          </a:blip>
          <a:srcRect/>
          <a:stretch/>
        </p:blipFill>
        <p:spPr>
          <a:xfrm>
            <a:off x="6134400" y="1744450"/>
            <a:ext cx="5320350" cy="3848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p:nvPr/>
        </p:nvSpPr>
        <p:spPr>
          <a:xfrm>
            <a:off x="745588" y="6858000"/>
            <a:ext cx="1094466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900" u="sng">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Esta foto</a:t>
            </a:r>
            <a:r>
              <a:rPr lang="es-CL" sz="900">
                <a:solidFill>
                  <a:schemeClr val="dk1"/>
                </a:solidFill>
                <a:latin typeface="Century Gothic"/>
                <a:ea typeface="Century Gothic"/>
                <a:cs typeface="Century Gothic"/>
                <a:sym typeface="Century Gothic"/>
              </a:rPr>
              <a:t> de Autor desconocido está bajo licencia </a:t>
            </a:r>
            <a:r>
              <a:rPr lang="es-CL" sz="900" u="sng">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BY-SA</a:t>
            </a:r>
            <a:endParaRPr sz="900">
              <a:solidFill>
                <a:schemeClr val="dk1"/>
              </a:solidFill>
              <a:latin typeface="Century Gothic"/>
              <a:ea typeface="Century Gothic"/>
              <a:cs typeface="Century Gothic"/>
              <a:sym typeface="Century Gothic"/>
            </a:endParaRPr>
          </a:p>
        </p:txBody>
      </p:sp>
      <p:sp>
        <p:nvSpPr>
          <p:cNvPr id="162" name="Google Shape;162;p5"/>
          <p:cNvSpPr txBox="1">
            <a:spLocks noGrp="1"/>
          </p:cNvSpPr>
          <p:nvPr>
            <p:ph type="title"/>
          </p:nvPr>
        </p:nvSpPr>
        <p:spPr>
          <a:xfrm>
            <a:off x="366150" y="217443"/>
            <a:ext cx="10515600" cy="87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Organización de la Actividad </a:t>
            </a:r>
            <a:endParaRPr i="0">
              <a:solidFill>
                <a:srgbClr val="FFF2CC"/>
              </a:solidFill>
              <a:latin typeface="Roboto"/>
              <a:ea typeface="Roboto"/>
              <a:cs typeface="Roboto"/>
              <a:sym typeface="Roboto"/>
            </a:endParaRPr>
          </a:p>
        </p:txBody>
      </p:sp>
      <p:graphicFrame>
        <p:nvGraphicFramePr>
          <p:cNvPr id="163" name="Google Shape;163;p5"/>
          <p:cNvGraphicFramePr/>
          <p:nvPr/>
        </p:nvGraphicFramePr>
        <p:xfrm>
          <a:off x="623668" y="1254963"/>
          <a:ext cx="3000000" cy="3000000"/>
        </p:xfrm>
        <a:graphic>
          <a:graphicData uri="http://schemas.openxmlformats.org/drawingml/2006/table">
            <a:tbl>
              <a:tblPr firstRow="1" bandRow="1">
                <a:noFill/>
                <a:tableStyleId>{2F14B41F-8408-41BD-A598-A025280628C4}</a:tableStyleId>
              </a:tblPr>
              <a:tblGrid>
                <a:gridCol w="2657125">
                  <a:extLst>
                    <a:ext uri="{9D8B030D-6E8A-4147-A177-3AD203B41FA5}">
                      <a16:colId xmlns:a16="http://schemas.microsoft.com/office/drawing/2014/main" val="20000"/>
                    </a:ext>
                  </a:extLst>
                </a:gridCol>
                <a:gridCol w="2657125">
                  <a:extLst>
                    <a:ext uri="{9D8B030D-6E8A-4147-A177-3AD203B41FA5}">
                      <a16:colId xmlns:a16="http://schemas.microsoft.com/office/drawing/2014/main" val="20001"/>
                    </a:ext>
                  </a:extLst>
                </a:gridCol>
                <a:gridCol w="2766725">
                  <a:extLst>
                    <a:ext uri="{9D8B030D-6E8A-4147-A177-3AD203B41FA5}">
                      <a16:colId xmlns:a16="http://schemas.microsoft.com/office/drawing/2014/main" val="20002"/>
                    </a:ext>
                  </a:extLst>
                </a:gridCol>
                <a:gridCol w="2863700">
                  <a:extLst>
                    <a:ext uri="{9D8B030D-6E8A-4147-A177-3AD203B41FA5}">
                      <a16:colId xmlns:a16="http://schemas.microsoft.com/office/drawing/2014/main" val="20003"/>
                    </a:ext>
                  </a:extLst>
                </a:gridCol>
              </a:tblGrid>
              <a:tr h="1127000">
                <a:tc>
                  <a:txBody>
                    <a:bodyPr/>
                    <a:lstStyle/>
                    <a:p>
                      <a:pPr marL="0" marR="0" lvl="0" indent="0" algn="ctr" rtl="0">
                        <a:spcBef>
                          <a:spcPts val="0"/>
                        </a:spcBef>
                        <a:spcAft>
                          <a:spcPts val="0"/>
                        </a:spcAft>
                        <a:buNone/>
                      </a:pPr>
                      <a:r>
                        <a:rPr lang="es-CL" sz="1800">
                          <a:solidFill>
                            <a:schemeClr val="dk1"/>
                          </a:solidFill>
                        </a:rPr>
                        <a:t>Horarios</a:t>
                      </a:r>
                      <a:endParaRPr sz="1800" u="none" strike="noStrike" cap="none">
                        <a:solidFill>
                          <a:schemeClr val="dk1"/>
                        </a:solidFill>
                      </a:endParaRPr>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L" sz="1800" u="none" strike="noStrike" cap="none">
                          <a:solidFill>
                            <a:schemeClr val="dk1"/>
                          </a:solidFill>
                        </a:rPr>
                        <a:t>DANZA</a:t>
                      </a:r>
                      <a:endParaRPr sz="1800" u="none" strike="noStrike" cap="none">
                        <a:solidFill>
                          <a:schemeClr val="dk1"/>
                        </a:solidFill>
                      </a:endParaRPr>
                    </a:p>
                    <a:p>
                      <a:pPr marL="0" marR="0" lvl="0" indent="0" algn="ctr" rtl="0">
                        <a:spcBef>
                          <a:spcPts val="0"/>
                        </a:spcBef>
                        <a:spcAft>
                          <a:spcPts val="0"/>
                        </a:spcAft>
                        <a:buNone/>
                      </a:pPr>
                      <a:r>
                        <a:rPr lang="es-CL" sz="1800" u="none" strike="noStrike" cap="none">
                          <a:solidFill>
                            <a:schemeClr val="dk1"/>
                          </a:solidFill>
                        </a:rPr>
                        <a:t>(PRESENCIAL)</a:t>
                      </a:r>
                      <a:endParaRPr>
                        <a:solidFill>
                          <a:schemeClr val="dk1"/>
                        </a:solidFill>
                      </a:endParaRPr>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L" sz="1800">
                          <a:solidFill>
                            <a:schemeClr val="dk1"/>
                          </a:solidFill>
                        </a:rPr>
                        <a:t>CURRICULAR</a:t>
                      </a:r>
                      <a:endParaRPr sz="1800">
                        <a:solidFill>
                          <a:schemeClr val="dk1"/>
                        </a:solidFill>
                      </a:endParaRPr>
                    </a:p>
                    <a:p>
                      <a:pPr marL="0" marR="0" lvl="0" indent="0" algn="ctr" rtl="0">
                        <a:spcBef>
                          <a:spcPts val="0"/>
                        </a:spcBef>
                        <a:spcAft>
                          <a:spcPts val="0"/>
                        </a:spcAft>
                        <a:buNone/>
                      </a:pPr>
                      <a:r>
                        <a:rPr lang="es-CL" sz="1800">
                          <a:solidFill>
                            <a:schemeClr val="dk1"/>
                          </a:solidFill>
                        </a:rPr>
                        <a:t>(MIXTA)</a:t>
                      </a:r>
                      <a:endParaRPr>
                        <a:solidFill>
                          <a:schemeClr val="dk1"/>
                        </a:solidFill>
                      </a:endParaRPr>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L" sz="1800">
                          <a:solidFill>
                            <a:schemeClr val="dk1"/>
                          </a:solidFill>
                        </a:rPr>
                        <a:t>RECREATIVA</a:t>
                      </a:r>
                      <a:endParaRPr sz="1800">
                        <a:solidFill>
                          <a:schemeClr val="dk1"/>
                        </a:solidFill>
                      </a:endParaRPr>
                    </a:p>
                    <a:p>
                      <a:pPr marL="0" marR="0" lvl="0" indent="0" algn="ctr" rtl="0">
                        <a:spcBef>
                          <a:spcPts val="0"/>
                        </a:spcBef>
                        <a:spcAft>
                          <a:spcPts val="0"/>
                        </a:spcAft>
                        <a:buNone/>
                      </a:pPr>
                      <a:r>
                        <a:rPr lang="es-CL" sz="1800">
                          <a:solidFill>
                            <a:schemeClr val="dk1"/>
                          </a:solidFill>
                        </a:rPr>
                        <a:t>(MIXTA)</a:t>
                      </a:r>
                      <a:endParaRPr>
                        <a:solidFill>
                          <a:schemeClr val="dk1"/>
                        </a:solidFill>
                      </a:endParaRPr>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989325">
                <a:tc>
                  <a:txBody>
                    <a:bodyPr/>
                    <a:lstStyle/>
                    <a:p>
                      <a:pPr marL="0" marR="0" lvl="0" indent="0" algn="ctr" rtl="0">
                        <a:spcBef>
                          <a:spcPts val="0"/>
                        </a:spcBef>
                        <a:spcAft>
                          <a:spcPts val="0"/>
                        </a:spcAft>
                        <a:buNone/>
                      </a:pPr>
                      <a:r>
                        <a:rPr lang="es-CL" sz="1800" b="1"/>
                        <a:t>09:00 a 10:00</a:t>
                      </a:r>
                      <a:endParaRPr sz="1800" b="1"/>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L" sz="1800" b="1">
                          <a:solidFill>
                            <a:srgbClr val="00B050"/>
                          </a:solidFill>
                        </a:rPr>
                        <a:t>GRUPO A</a:t>
                      </a:r>
                      <a:endParaRPr/>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L" sz="1800" b="1">
                          <a:solidFill>
                            <a:srgbClr val="FF0000"/>
                          </a:solidFill>
                        </a:rPr>
                        <a:t>GRUPO C</a:t>
                      </a:r>
                      <a:endParaRPr/>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L" sz="1800" b="1">
                          <a:solidFill>
                            <a:srgbClr val="00B0F0"/>
                          </a:solidFill>
                        </a:rPr>
                        <a:t>GRUPO B</a:t>
                      </a:r>
                      <a:endParaRPr sz="1800"/>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1127000">
                <a:tc>
                  <a:txBody>
                    <a:bodyPr/>
                    <a:lstStyle/>
                    <a:p>
                      <a:pPr marL="0" marR="0" lvl="0" indent="0" algn="ctr" rtl="0">
                        <a:spcBef>
                          <a:spcPts val="0"/>
                        </a:spcBef>
                        <a:spcAft>
                          <a:spcPts val="0"/>
                        </a:spcAft>
                        <a:buNone/>
                      </a:pPr>
                      <a:r>
                        <a:rPr lang="es-CL" sz="1800" b="1"/>
                        <a:t>10:30 a 11:30 </a:t>
                      </a:r>
                      <a:endParaRPr sz="1800" b="1"/>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L" sz="1800" b="1">
                          <a:solidFill>
                            <a:srgbClr val="00B0F0"/>
                          </a:solidFill>
                        </a:rPr>
                        <a:t>GRUPO B</a:t>
                      </a:r>
                      <a:endParaRPr/>
                    </a:p>
                    <a:p>
                      <a:pPr marL="0" marR="0" lvl="0" indent="0" algn="ctr" rtl="0">
                        <a:spcBef>
                          <a:spcPts val="0"/>
                        </a:spcBef>
                        <a:spcAft>
                          <a:spcPts val="0"/>
                        </a:spcAft>
                        <a:buNone/>
                      </a:pPr>
                      <a:endParaRPr sz="1800"/>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L" sz="1800" b="1">
                          <a:solidFill>
                            <a:srgbClr val="00B050"/>
                          </a:solidFill>
                        </a:rPr>
                        <a:t>GRUPO A</a:t>
                      </a:r>
                      <a:endParaRPr/>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L" sz="1800" b="1">
                          <a:solidFill>
                            <a:srgbClr val="FF0000"/>
                          </a:solidFill>
                        </a:rPr>
                        <a:t>GRUPO C</a:t>
                      </a:r>
                      <a:endParaRPr sz="1800"/>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1104725">
                <a:tc>
                  <a:txBody>
                    <a:bodyPr/>
                    <a:lstStyle/>
                    <a:p>
                      <a:pPr marL="0" marR="0" lvl="0" indent="0" algn="ctr" rtl="0">
                        <a:spcBef>
                          <a:spcPts val="0"/>
                        </a:spcBef>
                        <a:spcAft>
                          <a:spcPts val="0"/>
                        </a:spcAft>
                        <a:buNone/>
                      </a:pPr>
                      <a:r>
                        <a:rPr lang="es-CL" sz="1800" b="1"/>
                        <a:t>12:00 a 13:00 </a:t>
                      </a:r>
                      <a:endParaRPr sz="1800" b="1"/>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L" sz="1800" b="1">
                          <a:solidFill>
                            <a:srgbClr val="FF0000"/>
                          </a:solidFill>
                        </a:rPr>
                        <a:t>GRUPO C</a:t>
                      </a:r>
                      <a:endParaRPr/>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L" sz="1800" b="1">
                          <a:solidFill>
                            <a:srgbClr val="00B0F0"/>
                          </a:solidFill>
                        </a:rPr>
                        <a:t>GRUPO B</a:t>
                      </a:r>
                      <a:endParaRPr/>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L" sz="1800" b="1">
                          <a:solidFill>
                            <a:srgbClr val="00B050"/>
                          </a:solidFill>
                        </a:rPr>
                        <a:t>GRUPO A</a:t>
                      </a:r>
                      <a:endParaRPr sz="1800"/>
                    </a:p>
                  </a:txBody>
                  <a:tcPr marL="91450" marR="91450" marT="45725" marB="457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2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6"/>
          <p:cNvSpPr txBox="1">
            <a:spLocks noGrp="1"/>
          </p:cNvSpPr>
          <p:nvPr>
            <p:ph type="title"/>
          </p:nvPr>
        </p:nvSpPr>
        <p:spPr>
          <a:xfrm>
            <a:off x="418600" y="300906"/>
            <a:ext cx="10515600" cy="731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Distribución de Bailes</a:t>
            </a:r>
            <a:endParaRPr i="0">
              <a:solidFill>
                <a:srgbClr val="FFF2CC"/>
              </a:solidFill>
              <a:latin typeface="Roboto"/>
              <a:ea typeface="Roboto"/>
              <a:cs typeface="Roboto"/>
              <a:sym typeface="Roboto"/>
            </a:endParaRPr>
          </a:p>
        </p:txBody>
      </p:sp>
      <p:graphicFrame>
        <p:nvGraphicFramePr>
          <p:cNvPr id="169" name="Google Shape;169;p6"/>
          <p:cNvGraphicFramePr/>
          <p:nvPr/>
        </p:nvGraphicFramePr>
        <p:xfrm>
          <a:off x="2740201" y="1322362"/>
          <a:ext cx="3000000" cy="3000000"/>
        </p:xfrm>
        <a:graphic>
          <a:graphicData uri="http://schemas.openxmlformats.org/drawingml/2006/table">
            <a:tbl>
              <a:tblPr>
                <a:noFill/>
                <a:tableStyleId>{734D2CD1-C364-44A6-A232-7F7CB5B99680}</a:tableStyleId>
              </a:tblPr>
              <a:tblGrid>
                <a:gridCol w="1736500">
                  <a:extLst>
                    <a:ext uri="{9D8B030D-6E8A-4147-A177-3AD203B41FA5}">
                      <a16:colId xmlns:a16="http://schemas.microsoft.com/office/drawing/2014/main" val="20000"/>
                    </a:ext>
                  </a:extLst>
                </a:gridCol>
                <a:gridCol w="2286400">
                  <a:extLst>
                    <a:ext uri="{9D8B030D-6E8A-4147-A177-3AD203B41FA5}">
                      <a16:colId xmlns:a16="http://schemas.microsoft.com/office/drawing/2014/main" val="20001"/>
                    </a:ext>
                  </a:extLst>
                </a:gridCol>
                <a:gridCol w="1681725">
                  <a:extLst>
                    <a:ext uri="{9D8B030D-6E8A-4147-A177-3AD203B41FA5}">
                      <a16:colId xmlns:a16="http://schemas.microsoft.com/office/drawing/2014/main" val="20002"/>
                    </a:ext>
                  </a:extLst>
                </a:gridCol>
              </a:tblGrid>
              <a:tr h="247200">
                <a:tc>
                  <a:txBody>
                    <a:bodyPr/>
                    <a:lstStyle/>
                    <a:p>
                      <a:pPr marL="0" marR="0" lvl="0" indent="0" algn="l" rtl="0">
                        <a:spcBef>
                          <a:spcPts val="0"/>
                        </a:spcBef>
                        <a:spcAft>
                          <a:spcPts val="0"/>
                        </a:spcAft>
                        <a:buNone/>
                      </a:pPr>
                      <a:r>
                        <a:rPr lang="es-CL" sz="1500" b="1" i="0" u="none" strike="noStrike">
                          <a:solidFill>
                            <a:srgbClr val="000000"/>
                          </a:solidFill>
                          <a:latin typeface="Roboto"/>
                          <a:ea typeface="Roboto"/>
                          <a:cs typeface="Roboto"/>
                          <a:sym typeface="Roboto"/>
                        </a:rPr>
                        <a:t>Bloque 1</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b="1" i="0" u="none" strike="noStrike">
                          <a:solidFill>
                            <a:srgbClr val="000000"/>
                          </a:solidFill>
                          <a:latin typeface="Roboto"/>
                          <a:ea typeface="Roboto"/>
                          <a:cs typeface="Roboto"/>
                          <a:sym typeface="Roboto"/>
                        </a:rPr>
                        <a:t>ZONA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b="1" i="0" u="none" strike="noStrike">
                          <a:solidFill>
                            <a:srgbClr val="000000"/>
                          </a:solidFill>
                          <a:latin typeface="Roboto"/>
                          <a:ea typeface="Roboto"/>
                          <a:cs typeface="Roboto"/>
                          <a:sym typeface="Roboto"/>
                        </a:rPr>
                        <a:t>BAILES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3ro Basico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NORTE</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6B0A"/>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CACHARPAYA</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4to Basico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NORTE</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6B0A"/>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TROTE</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1 Basico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SUR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F0"/>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COSTILLAR-</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3"/>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2 Basico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NORTE</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6B0A"/>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CARNAVALITO</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4"/>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7 Basico</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CENTRO</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48A54"/>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CUECA</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5"/>
                  </a:ext>
                </a:extLst>
              </a:tr>
              <a:tr h="247200">
                <a:tc>
                  <a:txBody>
                    <a:bodyPr/>
                    <a:lstStyle/>
                    <a:p>
                      <a:pPr marL="0" marR="0" lvl="0" indent="0" algn="l" rtl="0">
                        <a:spcBef>
                          <a:spcPts val="0"/>
                        </a:spcBef>
                        <a:spcAft>
                          <a:spcPts val="0"/>
                        </a:spcAft>
                        <a:buNone/>
                      </a:pPr>
                      <a:endParaRPr sz="1500" i="0" u="none" strike="noStrike">
                        <a:solidFill>
                          <a:srgbClr val="000000"/>
                        </a:solidFill>
                        <a:latin typeface="Roboto"/>
                        <a:ea typeface="Roboto"/>
                        <a:cs typeface="Roboto"/>
                        <a:sym typeface="Roboto"/>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500" i="0" u="none" strike="noStrike">
                        <a:solidFill>
                          <a:srgbClr val="000000"/>
                        </a:solidFill>
                        <a:latin typeface="Roboto"/>
                        <a:ea typeface="Roboto"/>
                        <a:cs typeface="Roboto"/>
                        <a:sym typeface="Roboto"/>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500" i="0" u="none" strike="noStrike">
                        <a:solidFill>
                          <a:srgbClr val="000000"/>
                        </a:solidFill>
                        <a:latin typeface="Roboto"/>
                        <a:ea typeface="Roboto"/>
                        <a:cs typeface="Roboto"/>
                        <a:sym typeface="Roboto"/>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47200">
                <a:tc>
                  <a:txBody>
                    <a:bodyPr/>
                    <a:lstStyle/>
                    <a:p>
                      <a:pPr marL="0" marR="0" lvl="0" indent="0" algn="l" rtl="0">
                        <a:spcBef>
                          <a:spcPts val="0"/>
                        </a:spcBef>
                        <a:spcAft>
                          <a:spcPts val="0"/>
                        </a:spcAft>
                        <a:buNone/>
                      </a:pPr>
                      <a:r>
                        <a:rPr lang="es-CL" sz="1500" b="1" i="0" u="none" strike="noStrike">
                          <a:solidFill>
                            <a:srgbClr val="000000"/>
                          </a:solidFill>
                          <a:latin typeface="Roboto"/>
                          <a:ea typeface="Roboto"/>
                          <a:cs typeface="Roboto"/>
                          <a:sym typeface="Roboto"/>
                        </a:rPr>
                        <a:t>Bloque 2</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b="1" i="0" u="none" strike="noStrike">
                          <a:solidFill>
                            <a:srgbClr val="000000"/>
                          </a:solidFill>
                          <a:latin typeface="Roboto"/>
                          <a:ea typeface="Roboto"/>
                          <a:cs typeface="Roboto"/>
                          <a:sym typeface="Roboto"/>
                        </a:rPr>
                        <a:t>ZONA</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b="1" i="0" u="none" strike="noStrike">
                          <a:solidFill>
                            <a:srgbClr val="000000"/>
                          </a:solidFill>
                          <a:latin typeface="Roboto"/>
                          <a:ea typeface="Roboto"/>
                          <a:cs typeface="Roboto"/>
                          <a:sym typeface="Roboto"/>
                        </a:rPr>
                        <a:t>BAILES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7"/>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Pre Kinder</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CENTRO</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48A54"/>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CUECA</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8"/>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Kinder</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CENTRO</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48A54"/>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MAZAMORRA</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9"/>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4to Medio</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ISLA DE PASCUA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CAPORAL</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0"/>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5to Basico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SUR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F0"/>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CHOCOLATE</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1"/>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3ro Medio</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ISLA DE PASCUA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KAHOE</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2"/>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1ro Medio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CENTRO</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48A54"/>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CUECA</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3"/>
                  </a:ext>
                </a:extLst>
              </a:tr>
              <a:tr h="247200">
                <a:tc>
                  <a:txBody>
                    <a:bodyPr/>
                    <a:lstStyle/>
                    <a:p>
                      <a:pPr marL="0" marR="0" lvl="0" indent="0" algn="l" rtl="0">
                        <a:spcBef>
                          <a:spcPts val="0"/>
                        </a:spcBef>
                        <a:spcAft>
                          <a:spcPts val="0"/>
                        </a:spcAft>
                        <a:buNone/>
                      </a:pPr>
                      <a:endParaRPr sz="1500" b="1" i="0" u="none" strike="noStrike">
                        <a:solidFill>
                          <a:srgbClr val="000000"/>
                        </a:solidFill>
                        <a:latin typeface="Roboto"/>
                        <a:ea typeface="Roboto"/>
                        <a:cs typeface="Roboto"/>
                        <a:sym typeface="Roboto"/>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500" b="1" i="0" u="none" strike="noStrike">
                        <a:solidFill>
                          <a:srgbClr val="000000"/>
                        </a:solidFill>
                        <a:latin typeface="Roboto"/>
                        <a:ea typeface="Roboto"/>
                        <a:cs typeface="Roboto"/>
                        <a:sym typeface="Roboto"/>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500" i="0" u="none" strike="noStrike">
                        <a:solidFill>
                          <a:srgbClr val="000000"/>
                        </a:solidFill>
                        <a:latin typeface="Roboto"/>
                        <a:ea typeface="Roboto"/>
                        <a:cs typeface="Roboto"/>
                        <a:sym typeface="Roboto"/>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247200">
                <a:tc>
                  <a:txBody>
                    <a:bodyPr/>
                    <a:lstStyle/>
                    <a:p>
                      <a:pPr marL="0" marR="0" lvl="0" indent="0" algn="l" rtl="0">
                        <a:spcBef>
                          <a:spcPts val="0"/>
                        </a:spcBef>
                        <a:spcAft>
                          <a:spcPts val="0"/>
                        </a:spcAft>
                        <a:buNone/>
                      </a:pPr>
                      <a:r>
                        <a:rPr lang="es-CL" sz="1500" b="1" i="0" u="none" strike="noStrike">
                          <a:solidFill>
                            <a:srgbClr val="000000"/>
                          </a:solidFill>
                          <a:latin typeface="Roboto"/>
                          <a:ea typeface="Roboto"/>
                          <a:cs typeface="Roboto"/>
                          <a:sym typeface="Roboto"/>
                        </a:rPr>
                        <a:t>Bloque 3</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b="1" i="0" u="none" strike="noStrike">
                          <a:solidFill>
                            <a:srgbClr val="000000"/>
                          </a:solidFill>
                          <a:latin typeface="Roboto"/>
                          <a:ea typeface="Roboto"/>
                          <a:cs typeface="Roboto"/>
                          <a:sym typeface="Roboto"/>
                        </a:rPr>
                        <a:t>ZONA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b="1" i="0" u="none" strike="noStrike">
                          <a:solidFill>
                            <a:srgbClr val="000000"/>
                          </a:solidFill>
                          <a:latin typeface="Roboto"/>
                          <a:ea typeface="Roboto"/>
                          <a:cs typeface="Roboto"/>
                          <a:sym typeface="Roboto"/>
                        </a:rPr>
                        <a:t>BAILES</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5"/>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8vo Basico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SUR</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F0"/>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COSTILLAR</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6"/>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2do Medio </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SUR</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F0"/>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CHOCOLATE</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7"/>
                  </a:ext>
                </a:extLst>
              </a:tr>
              <a:tr h="247200">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6to Basico</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NORTE</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6B0A"/>
                    </a:solidFill>
                  </a:tcPr>
                </a:tc>
                <a:tc>
                  <a:txBody>
                    <a:bodyPr/>
                    <a:lstStyle/>
                    <a:p>
                      <a:pPr marL="0" marR="0" lvl="0" indent="0" algn="l" rtl="0">
                        <a:spcBef>
                          <a:spcPts val="0"/>
                        </a:spcBef>
                        <a:spcAft>
                          <a:spcPts val="0"/>
                        </a:spcAft>
                        <a:buNone/>
                      </a:pPr>
                      <a:r>
                        <a:rPr lang="es-CL" sz="1500" i="0" u="none" strike="noStrike">
                          <a:solidFill>
                            <a:srgbClr val="000000"/>
                          </a:solidFill>
                          <a:latin typeface="Roboto"/>
                          <a:ea typeface="Roboto"/>
                          <a:cs typeface="Roboto"/>
                          <a:sym typeface="Roboto"/>
                        </a:rPr>
                        <a:t>DIABLADA</a:t>
                      </a:r>
                      <a:endParaRPr sz="1800">
                        <a:latin typeface="Roboto"/>
                        <a:ea typeface="Roboto"/>
                        <a:cs typeface="Roboto"/>
                        <a:sym typeface="Roboto"/>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title"/>
          </p:nvPr>
        </p:nvSpPr>
        <p:spPr>
          <a:xfrm>
            <a:off x="838200" y="222069"/>
            <a:ext cx="10515600" cy="7576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Distribución Curricular </a:t>
            </a:r>
            <a:endParaRPr i="0">
              <a:solidFill>
                <a:srgbClr val="FFF2CC"/>
              </a:solidFill>
              <a:latin typeface="Roboto"/>
              <a:ea typeface="Roboto"/>
              <a:cs typeface="Roboto"/>
              <a:sym typeface="Roboto"/>
            </a:endParaRPr>
          </a:p>
        </p:txBody>
      </p:sp>
      <p:graphicFrame>
        <p:nvGraphicFramePr>
          <p:cNvPr id="175" name="Google Shape;175;p7"/>
          <p:cNvGraphicFramePr/>
          <p:nvPr/>
        </p:nvGraphicFramePr>
        <p:xfrm>
          <a:off x="470264" y="1293813"/>
          <a:ext cx="3000000" cy="3000000"/>
        </p:xfrm>
        <a:graphic>
          <a:graphicData uri="http://schemas.openxmlformats.org/drawingml/2006/table">
            <a:tbl>
              <a:tblPr firstRow="1" bandRow="1">
                <a:noFill/>
                <a:tableStyleId>{2F14B41F-8408-41BD-A598-A025280628C4}</a:tableStyleId>
              </a:tblPr>
              <a:tblGrid>
                <a:gridCol w="2011675">
                  <a:extLst>
                    <a:ext uri="{9D8B030D-6E8A-4147-A177-3AD203B41FA5}">
                      <a16:colId xmlns:a16="http://schemas.microsoft.com/office/drawing/2014/main" val="20000"/>
                    </a:ext>
                  </a:extLst>
                </a:gridCol>
                <a:gridCol w="3191350">
                  <a:extLst>
                    <a:ext uri="{9D8B030D-6E8A-4147-A177-3AD203B41FA5}">
                      <a16:colId xmlns:a16="http://schemas.microsoft.com/office/drawing/2014/main" val="20001"/>
                    </a:ext>
                  </a:extLst>
                </a:gridCol>
                <a:gridCol w="1602725">
                  <a:extLst>
                    <a:ext uri="{9D8B030D-6E8A-4147-A177-3AD203B41FA5}">
                      <a16:colId xmlns:a16="http://schemas.microsoft.com/office/drawing/2014/main" val="20002"/>
                    </a:ext>
                  </a:extLst>
                </a:gridCol>
                <a:gridCol w="40778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s-CL" sz="1800"/>
                        <a:t>CURSO</a:t>
                      </a:r>
                      <a:endParaRPr/>
                    </a:p>
                  </a:txBody>
                  <a:tcPr marL="91450" marR="91450" marT="45725" marB="45725"/>
                </a:tc>
                <a:tc>
                  <a:txBody>
                    <a:bodyPr/>
                    <a:lstStyle/>
                    <a:p>
                      <a:pPr marL="0" marR="0" lvl="0" indent="0" algn="l" rtl="0">
                        <a:spcBef>
                          <a:spcPts val="0"/>
                        </a:spcBef>
                        <a:spcAft>
                          <a:spcPts val="0"/>
                        </a:spcAft>
                        <a:buNone/>
                      </a:pPr>
                      <a:r>
                        <a:rPr lang="es-CL" sz="1800"/>
                        <a:t>ÁREA </a:t>
                      </a:r>
                      <a:endParaRPr/>
                    </a:p>
                  </a:txBody>
                  <a:tcPr marL="91450" marR="91450" marT="45725" marB="45725"/>
                </a:tc>
                <a:tc>
                  <a:txBody>
                    <a:bodyPr/>
                    <a:lstStyle/>
                    <a:p>
                      <a:pPr marL="0" marR="0" lvl="0" indent="0" algn="l" rtl="0">
                        <a:spcBef>
                          <a:spcPts val="0"/>
                        </a:spcBef>
                        <a:spcAft>
                          <a:spcPts val="0"/>
                        </a:spcAft>
                        <a:buNone/>
                      </a:pPr>
                      <a:r>
                        <a:rPr lang="es-CL" sz="1800"/>
                        <a:t>CURSO</a:t>
                      </a:r>
                      <a:endParaRPr/>
                    </a:p>
                  </a:txBody>
                  <a:tcPr marL="91450" marR="91450" marT="45725" marB="45725"/>
                </a:tc>
                <a:tc>
                  <a:txBody>
                    <a:bodyPr/>
                    <a:lstStyle/>
                    <a:p>
                      <a:pPr marL="0" marR="0" lvl="0" indent="0" algn="l" rtl="0">
                        <a:spcBef>
                          <a:spcPts val="0"/>
                        </a:spcBef>
                        <a:spcAft>
                          <a:spcPts val="0"/>
                        </a:spcAft>
                        <a:buNone/>
                      </a:pPr>
                      <a:r>
                        <a:rPr lang="es-CL" sz="1800"/>
                        <a:t>TEMÁTICA</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s-CL" sz="1800"/>
                        <a:t>PK A –PKB</a:t>
                      </a:r>
                      <a:endParaRPr/>
                    </a:p>
                  </a:txBody>
                  <a:tcPr marL="91450" marR="91450" marT="45725" marB="45725"/>
                </a:tc>
                <a:tc>
                  <a:txBody>
                    <a:bodyPr/>
                    <a:lstStyle/>
                    <a:p>
                      <a:pPr marL="0" marR="0" lvl="0" indent="0" algn="l" rtl="0">
                        <a:spcBef>
                          <a:spcPts val="0"/>
                        </a:spcBef>
                        <a:spcAft>
                          <a:spcPts val="0"/>
                        </a:spcAft>
                        <a:buNone/>
                      </a:pPr>
                      <a:r>
                        <a:rPr lang="es-CL" sz="1800"/>
                        <a:t>LENG -ART</a:t>
                      </a:r>
                      <a:endParaRPr/>
                    </a:p>
                  </a:txBody>
                  <a:tcPr marL="91450" marR="91450" marT="45725" marB="45725"/>
                </a:tc>
                <a:tc>
                  <a:txBody>
                    <a:bodyPr/>
                    <a:lstStyle/>
                    <a:p>
                      <a:pPr marL="0" marR="0" lvl="0" indent="0" algn="l" rtl="0">
                        <a:spcBef>
                          <a:spcPts val="0"/>
                        </a:spcBef>
                        <a:spcAft>
                          <a:spcPts val="0"/>
                        </a:spcAft>
                        <a:buNone/>
                      </a:pPr>
                      <a:r>
                        <a:rPr lang="es-CL" sz="1800"/>
                        <a:t>6°A</a:t>
                      </a:r>
                      <a:endParaRPr/>
                    </a:p>
                  </a:txBody>
                  <a:tcPr marL="91450" marR="91450" marT="45725" marB="45725"/>
                </a:tc>
                <a:tc>
                  <a:txBody>
                    <a:bodyPr/>
                    <a:lstStyle/>
                    <a:p>
                      <a:pPr marL="0" marR="0" lvl="0" indent="0" algn="l" rtl="0">
                        <a:spcBef>
                          <a:spcPts val="0"/>
                        </a:spcBef>
                        <a:spcAft>
                          <a:spcPts val="0"/>
                        </a:spcAft>
                        <a:buNone/>
                      </a:pPr>
                      <a:r>
                        <a:rPr lang="es-CL" sz="1800"/>
                        <a:t>ARTES (PROF. INOSTROZA)</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s-CL" sz="1800"/>
                        <a:t>PK A- PK B</a:t>
                      </a:r>
                      <a:endParaRPr/>
                    </a:p>
                  </a:txBody>
                  <a:tcPr marL="91450" marR="91450" marT="45725" marB="45725"/>
                </a:tc>
                <a:tc>
                  <a:txBody>
                    <a:bodyPr/>
                    <a:lstStyle/>
                    <a:p>
                      <a:pPr marL="0" marR="0" lvl="0" indent="0" algn="l" rtl="0">
                        <a:spcBef>
                          <a:spcPts val="0"/>
                        </a:spcBef>
                        <a:spcAft>
                          <a:spcPts val="0"/>
                        </a:spcAft>
                        <a:buNone/>
                      </a:pPr>
                      <a:r>
                        <a:rPr lang="es-CL" sz="1800"/>
                        <a:t>LENG ART</a:t>
                      </a:r>
                      <a:endParaRPr/>
                    </a:p>
                  </a:txBody>
                  <a:tcPr marL="91450" marR="91450" marT="45725" marB="45725"/>
                </a:tc>
                <a:tc>
                  <a:txBody>
                    <a:bodyPr/>
                    <a:lstStyle/>
                    <a:p>
                      <a:pPr marL="0" marR="0" lvl="0" indent="0" algn="l" rtl="0">
                        <a:spcBef>
                          <a:spcPts val="0"/>
                        </a:spcBef>
                        <a:spcAft>
                          <a:spcPts val="0"/>
                        </a:spcAft>
                        <a:buNone/>
                      </a:pPr>
                      <a:r>
                        <a:rPr lang="es-CL" sz="1800"/>
                        <a:t>6°B</a:t>
                      </a:r>
                      <a:endParaRPr/>
                    </a:p>
                  </a:txBody>
                  <a:tcPr marL="91450" marR="91450" marT="45725" marB="45725"/>
                </a:tc>
                <a:tc>
                  <a:txBody>
                    <a:bodyPr/>
                    <a:lstStyle/>
                    <a:p>
                      <a:pPr marL="0" marR="0" lvl="0" indent="0" algn="l" rtl="0">
                        <a:spcBef>
                          <a:spcPts val="0"/>
                        </a:spcBef>
                        <a:spcAft>
                          <a:spcPts val="0"/>
                        </a:spcAft>
                        <a:buNone/>
                      </a:pPr>
                      <a:r>
                        <a:rPr lang="es-CL" sz="1800"/>
                        <a:t>VALORES PATRIOS( PROF BELMAR)</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s-CL" sz="1800"/>
                        <a:t>1°A</a:t>
                      </a:r>
                      <a:endParaRPr/>
                    </a:p>
                  </a:txBody>
                  <a:tcPr marL="91450" marR="91450" marT="45725" marB="45725"/>
                </a:tc>
                <a:tc>
                  <a:txBody>
                    <a:bodyPr/>
                    <a:lstStyle/>
                    <a:p>
                      <a:pPr marL="0" marR="0" lvl="0" indent="0" algn="l" rtl="0">
                        <a:spcBef>
                          <a:spcPts val="0"/>
                        </a:spcBef>
                        <a:spcAft>
                          <a:spcPts val="0"/>
                        </a:spcAft>
                        <a:buNone/>
                      </a:pPr>
                      <a:r>
                        <a:rPr lang="es-CL" sz="1800"/>
                        <a:t>LENG-ART</a:t>
                      </a:r>
                      <a:endParaRPr/>
                    </a:p>
                  </a:txBody>
                  <a:tcPr marL="91450" marR="91450" marT="45725" marB="45725"/>
                </a:tc>
                <a:tc>
                  <a:txBody>
                    <a:bodyPr/>
                    <a:lstStyle/>
                    <a:p>
                      <a:pPr marL="0" marR="0" lvl="0" indent="0" algn="l" rtl="0">
                        <a:spcBef>
                          <a:spcPts val="0"/>
                        </a:spcBef>
                        <a:spcAft>
                          <a:spcPts val="0"/>
                        </a:spcAft>
                        <a:buNone/>
                      </a:pPr>
                      <a:r>
                        <a:rPr lang="es-CL" sz="1800"/>
                        <a:t>7°A</a:t>
                      </a:r>
                      <a:endParaRPr/>
                    </a:p>
                  </a:txBody>
                  <a:tcPr marL="91450" marR="91450" marT="45725" marB="45725"/>
                </a:tc>
                <a:tc>
                  <a:txBody>
                    <a:bodyPr/>
                    <a:lstStyle/>
                    <a:p>
                      <a:pPr marL="0" marR="0" lvl="0" indent="0" algn="l" rtl="0">
                        <a:spcBef>
                          <a:spcPts val="0"/>
                        </a:spcBef>
                        <a:spcAft>
                          <a:spcPts val="0"/>
                        </a:spcAft>
                        <a:buNone/>
                      </a:pPr>
                      <a:r>
                        <a:rPr lang="es-CL" sz="1800"/>
                        <a:t>LENGUAJE</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s-CL" sz="1800"/>
                        <a:t>1°B</a:t>
                      </a:r>
                      <a:endParaRPr/>
                    </a:p>
                  </a:txBody>
                  <a:tcPr marL="91450" marR="91450" marT="45725" marB="45725"/>
                </a:tc>
                <a:tc>
                  <a:txBody>
                    <a:bodyPr/>
                    <a:lstStyle/>
                    <a:p>
                      <a:pPr marL="0" marR="0" lvl="0" indent="0" algn="l" rtl="0">
                        <a:spcBef>
                          <a:spcPts val="0"/>
                        </a:spcBef>
                        <a:spcAft>
                          <a:spcPts val="0"/>
                        </a:spcAft>
                        <a:buNone/>
                      </a:pPr>
                      <a:r>
                        <a:rPr lang="es-CL" sz="1800"/>
                        <a:t>LENG -ART</a:t>
                      </a:r>
                      <a:endParaRPr/>
                    </a:p>
                  </a:txBody>
                  <a:tcPr marL="91450" marR="91450" marT="45725" marB="45725"/>
                </a:tc>
                <a:tc>
                  <a:txBody>
                    <a:bodyPr/>
                    <a:lstStyle/>
                    <a:p>
                      <a:pPr marL="0" marR="0" lvl="0" indent="0" algn="l" rtl="0">
                        <a:spcBef>
                          <a:spcPts val="0"/>
                        </a:spcBef>
                        <a:spcAft>
                          <a:spcPts val="0"/>
                        </a:spcAft>
                        <a:buNone/>
                      </a:pPr>
                      <a:r>
                        <a:rPr lang="es-CL" sz="1800"/>
                        <a:t>7°B</a:t>
                      </a:r>
                      <a:endParaRPr/>
                    </a:p>
                  </a:txBody>
                  <a:tcPr marL="91450" marR="91450" marT="45725" marB="45725"/>
                </a:tc>
                <a:tc>
                  <a:txBody>
                    <a:bodyPr/>
                    <a:lstStyle/>
                    <a:p>
                      <a:pPr marL="0" marR="0" lvl="0" indent="0" algn="l" rtl="0">
                        <a:spcBef>
                          <a:spcPts val="0"/>
                        </a:spcBef>
                        <a:spcAft>
                          <a:spcPts val="0"/>
                        </a:spcAft>
                        <a:buNone/>
                      </a:pPr>
                      <a:r>
                        <a:rPr lang="es-CL" sz="1800"/>
                        <a:t>ARTES</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s-CL" sz="1800"/>
                        <a:t>2°A</a:t>
                      </a:r>
                      <a:endParaRPr/>
                    </a:p>
                  </a:txBody>
                  <a:tcPr marL="91450" marR="91450" marT="45725" marB="45725"/>
                </a:tc>
                <a:tc>
                  <a:txBody>
                    <a:bodyPr/>
                    <a:lstStyle/>
                    <a:p>
                      <a:pPr marL="0" marR="0" lvl="0" indent="0" algn="l" rtl="0">
                        <a:spcBef>
                          <a:spcPts val="0"/>
                        </a:spcBef>
                        <a:spcAft>
                          <a:spcPts val="0"/>
                        </a:spcAft>
                        <a:buNone/>
                      </a:pPr>
                      <a:r>
                        <a:rPr lang="es-CL" sz="1800"/>
                        <a:t>LENG -ART</a:t>
                      </a:r>
                      <a:endParaRPr/>
                    </a:p>
                  </a:txBody>
                  <a:tcPr marL="91450" marR="91450" marT="45725" marB="45725"/>
                </a:tc>
                <a:tc>
                  <a:txBody>
                    <a:bodyPr/>
                    <a:lstStyle/>
                    <a:p>
                      <a:pPr marL="0" marR="0" lvl="0" indent="0" algn="l" rtl="0">
                        <a:spcBef>
                          <a:spcPts val="0"/>
                        </a:spcBef>
                        <a:spcAft>
                          <a:spcPts val="0"/>
                        </a:spcAft>
                        <a:buNone/>
                      </a:pPr>
                      <a:r>
                        <a:rPr lang="es-CL" sz="1800"/>
                        <a:t>8°A</a:t>
                      </a:r>
                      <a:endParaRPr/>
                    </a:p>
                  </a:txBody>
                  <a:tcPr marL="91450" marR="91450" marT="45725" marB="45725"/>
                </a:tc>
                <a:tc>
                  <a:txBody>
                    <a:bodyPr/>
                    <a:lstStyle/>
                    <a:p>
                      <a:pPr marL="0" marR="0" lvl="0" indent="0" algn="l" rtl="0">
                        <a:spcBef>
                          <a:spcPts val="0"/>
                        </a:spcBef>
                        <a:spcAft>
                          <a:spcPts val="0"/>
                        </a:spcAft>
                        <a:buNone/>
                      </a:pPr>
                      <a:r>
                        <a:rPr lang="es-CL" sz="1800"/>
                        <a:t>LENGUAJE</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s-CL" sz="1800"/>
                        <a:t>2°B</a:t>
                      </a:r>
                      <a:endParaRPr/>
                    </a:p>
                  </a:txBody>
                  <a:tcPr marL="91450" marR="91450" marT="45725" marB="45725"/>
                </a:tc>
                <a:tc>
                  <a:txBody>
                    <a:bodyPr/>
                    <a:lstStyle/>
                    <a:p>
                      <a:pPr marL="0" marR="0" lvl="0" indent="0" algn="l" rtl="0">
                        <a:spcBef>
                          <a:spcPts val="0"/>
                        </a:spcBef>
                        <a:spcAft>
                          <a:spcPts val="0"/>
                        </a:spcAft>
                        <a:buNone/>
                      </a:pPr>
                      <a:r>
                        <a:rPr lang="es-CL" sz="1800"/>
                        <a:t>LENG -ART</a:t>
                      </a:r>
                      <a:endParaRPr/>
                    </a:p>
                  </a:txBody>
                  <a:tcPr marL="91450" marR="91450" marT="45725" marB="45725"/>
                </a:tc>
                <a:tc>
                  <a:txBody>
                    <a:bodyPr/>
                    <a:lstStyle/>
                    <a:p>
                      <a:pPr marL="0" marR="0" lvl="0" indent="0" algn="l" rtl="0">
                        <a:spcBef>
                          <a:spcPts val="0"/>
                        </a:spcBef>
                        <a:spcAft>
                          <a:spcPts val="0"/>
                        </a:spcAft>
                        <a:buNone/>
                      </a:pPr>
                      <a:r>
                        <a:rPr lang="es-CL" sz="1800"/>
                        <a:t>8°B</a:t>
                      </a:r>
                      <a:endParaRPr/>
                    </a:p>
                  </a:txBody>
                  <a:tcPr marL="91450" marR="91450" marT="45725" marB="45725"/>
                </a:tc>
                <a:tc>
                  <a:txBody>
                    <a:bodyPr/>
                    <a:lstStyle/>
                    <a:p>
                      <a:pPr marL="0" marR="0" lvl="0" indent="0" algn="l" rtl="0">
                        <a:spcBef>
                          <a:spcPts val="0"/>
                        </a:spcBef>
                        <a:spcAft>
                          <a:spcPts val="0"/>
                        </a:spcAft>
                        <a:buNone/>
                      </a:pPr>
                      <a:r>
                        <a:rPr lang="es-CL" sz="1800"/>
                        <a:t>HISTORIA</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s-CL" sz="1800"/>
                        <a:t>3°A</a:t>
                      </a:r>
                      <a:endParaRPr/>
                    </a:p>
                  </a:txBody>
                  <a:tcPr marL="91450" marR="91450" marT="45725" marB="45725"/>
                </a:tc>
                <a:tc>
                  <a:txBody>
                    <a:bodyPr/>
                    <a:lstStyle/>
                    <a:p>
                      <a:pPr marL="0" marR="0" lvl="0" indent="0" algn="l" rtl="0">
                        <a:spcBef>
                          <a:spcPts val="0"/>
                        </a:spcBef>
                        <a:spcAft>
                          <a:spcPts val="0"/>
                        </a:spcAft>
                        <a:buNone/>
                      </a:pPr>
                      <a:r>
                        <a:rPr lang="es-CL" sz="1800"/>
                        <a:t>LENGUAJE</a:t>
                      </a:r>
                      <a:endParaRPr/>
                    </a:p>
                  </a:txBody>
                  <a:tcPr marL="91450" marR="91450" marT="45725" marB="45725"/>
                </a:tc>
                <a:tc>
                  <a:txBody>
                    <a:bodyPr/>
                    <a:lstStyle/>
                    <a:p>
                      <a:pPr marL="0" marR="0" lvl="0" indent="0" algn="l" rtl="0">
                        <a:spcBef>
                          <a:spcPts val="0"/>
                        </a:spcBef>
                        <a:spcAft>
                          <a:spcPts val="0"/>
                        </a:spcAft>
                        <a:buNone/>
                      </a:pPr>
                      <a:r>
                        <a:rPr lang="es-CL" sz="1800"/>
                        <a:t>1MA</a:t>
                      </a:r>
                      <a:endParaRPr/>
                    </a:p>
                  </a:txBody>
                  <a:tcPr marL="91450" marR="91450" marT="45725" marB="45725"/>
                </a:tc>
                <a:tc>
                  <a:txBody>
                    <a:bodyPr/>
                    <a:lstStyle/>
                    <a:p>
                      <a:pPr marL="0" marR="0" lvl="0" indent="0" algn="l" rtl="0">
                        <a:spcBef>
                          <a:spcPts val="0"/>
                        </a:spcBef>
                        <a:spcAft>
                          <a:spcPts val="0"/>
                        </a:spcAft>
                        <a:buNone/>
                      </a:pPr>
                      <a:r>
                        <a:rPr lang="es-CL" sz="1800"/>
                        <a:t>BEBIDAS ALCOH Y EFECTOS</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s-CL" sz="1800"/>
                        <a:t>3°B</a:t>
                      </a:r>
                      <a:endParaRPr/>
                    </a:p>
                  </a:txBody>
                  <a:tcPr marL="91450" marR="91450" marT="45725" marB="45725"/>
                </a:tc>
                <a:tc>
                  <a:txBody>
                    <a:bodyPr/>
                    <a:lstStyle/>
                    <a:p>
                      <a:pPr marL="0" marR="0" lvl="0" indent="0" algn="l" rtl="0">
                        <a:spcBef>
                          <a:spcPts val="0"/>
                        </a:spcBef>
                        <a:spcAft>
                          <a:spcPts val="0"/>
                        </a:spcAft>
                        <a:buNone/>
                      </a:pPr>
                      <a:r>
                        <a:rPr lang="es-CL" sz="1800"/>
                        <a:t>MUSICA (PROF. CORNEJO)</a:t>
                      </a:r>
                      <a:endParaRPr/>
                    </a:p>
                  </a:txBody>
                  <a:tcPr marL="91450" marR="91450" marT="45725" marB="45725"/>
                </a:tc>
                <a:tc>
                  <a:txBody>
                    <a:bodyPr/>
                    <a:lstStyle/>
                    <a:p>
                      <a:pPr marL="0" marR="0" lvl="0" indent="0" algn="l" rtl="0">
                        <a:spcBef>
                          <a:spcPts val="0"/>
                        </a:spcBef>
                        <a:spcAft>
                          <a:spcPts val="0"/>
                        </a:spcAft>
                        <a:buNone/>
                      </a:pPr>
                      <a:r>
                        <a:rPr lang="es-CL" sz="1800"/>
                        <a:t>1MB</a:t>
                      </a:r>
                      <a:endParaRPr/>
                    </a:p>
                  </a:txBody>
                  <a:tcPr marL="91450" marR="91450" marT="45725" marB="45725"/>
                </a:tc>
                <a:tc>
                  <a:txBody>
                    <a:bodyPr/>
                    <a:lstStyle/>
                    <a:p>
                      <a:pPr marL="0" marR="0" lvl="0" indent="0" algn="l" rtl="0">
                        <a:spcBef>
                          <a:spcPts val="0"/>
                        </a:spcBef>
                        <a:spcAft>
                          <a:spcPts val="0"/>
                        </a:spcAft>
                        <a:buNone/>
                      </a:pPr>
                      <a:r>
                        <a:rPr lang="es-CL" sz="1800"/>
                        <a:t>INGLES</a:t>
                      </a:r>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s-CL" sz="1800"/>
                        <a:t>4°A</a:t>
                      </a:r>
                      <a:endParaRPr/>
                    </a:p>
                  </a:txBody>
                  <a:tcPr marL="91450" marR="91450" marT="45725" marB="45725"/>
                </a:tc>
                <a:tc>
                  <a:txBody>
                    <a:bodyPr/>
                    <a:lstStyle/>
                    <a:p>
                      <a:pPr marL="0" marR="0" lvl="0" indent="0" algn="l" rtl="0">
                        <a:spcBef>
                          <a:spcPts val="0"/>
                        </a:spcBef>
                        <a:spcAft>
                          <a:spcPts val="0"/>
                        </a:spcAft>
                        <a:buNone/>
                      </a:pPr>
                      <a:r>
                        <a:rPr lang="es-CL" sz="1800"/>
                        <a:t>HISTORIA</a:t>
                      </a:r>
                      <a:endParaRPr/>
                    </a:p>
                  </a:txBody>
                  <a:tcPr marL="91450" marR="91450" marT="45725" marB="45725"/>
                </a:tc>
                <a:tc>
                  <a:txBody>
                    <a:bodyPr/>
                    <a:lstStyle/>
                    <a:p>
                      <a:pPr marL="0" marR="0" lvl="0" indent="0" algn="l" rtl="0">
                        <a:spcBef>
                          <a:spcPts val="0"/>
                        </a:spcBef>
                        <a:spcAft>
                          <a:spcPts val="0"/>
                        </a:spcAft>
                        <a:buNone/>
                      </a:pPr>
                      <a:r>
                        <a:rPr lang="es-CL" sz="1800"/>
                        <a:t>2MA</a:t>
                      </a:r>
                      <a:endParaRPr/>
                    </a:p>
                  </a:txBody>
                  <a:tcPr marL="91450" marR="91450" marT="45725" marB="45725"/>
                </a:tc>
                <a:tc>
                  <a:txBody>
                    <a:bodyPr/>
                    <a:lstStyle/>
                    <a:p>
                      <a:pPr marL="0" marR="0" lvl="0" indent="0" algn="l" rtl="0">
                        <a:spcBef>
                          <a:spcPts val="0"/>
                        </a:spcBef>
                        <a:spcAft>
                          <a:spcPts val="0"/>
                        </a:spcAft>
                        <a:buNone/>
                      </a:pPr>
                      <a:r>
                        <a:rPr lang="es-CL" sz="1800"/>
                        <a:t>HISTORIA DEL RODEO</a:t>
                      </a:r>
                      <a:endParaRPr sz="1800"/>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es-CL" sz="1800"/>
                        <a:t>4°B</a:t>
                      </a:r>
                      <a:endParaRPr/>
                    </a:p>
                  </a:txBody>
                  <a:tcPr marL="91450" marR="91450" marT="45725" marB="45725"/>
                </a:tc>
                <a:tc>
                  <a:txBody>
                    <a:bodyPr/>
                    <a:lstStyle/>
                    <a:p>
                      <a:pPr marL="0" marR="0" lvl="0" indent="0" algn="l" rtl="0">
                        <a:spcBef>
                          <a:spcPts val="0"/>
                        </a:spcBef>
                        <a:spcAft>
                          <a:spcPts val="0"/>
                        </a:spcAft>
                        <a:buNone/>
                      </a:pPr>
                      <a:r>
                        <a:rPr lang="es-CL" sz="1800"/>
                        <a:t>ARTES</a:t>
                      </a:r>
                      <a:endParaRPr/>
                    </a:p>
                  </a:txBody>
                  <a:tcPr marL="91450" marR="91450" marT="45725" marB="45725"/>
                </a:tc>
                <a:tc>
                  <a:txBody>
                    <a:bodyPr/>
                    <a:lstStyle/>
                    <a:p>
                      <a:pPr marL="0" marR="0" lvl="0" indent="0" algn="l" rtl="0">
                        <a:spcBef>
                          <a:spcPts val="0"/>
                        </a:spcBef>
                        <a:spcAft>
                          <a:spcPts val="0"/>
                        </a:spcAft>
                        <a:buNone/>
                      </a:pPr>
                      <a:r>
                        <a:rPr lang="es-CL" sz="1800"/>
                        <a:t>2MB</a:t>
                      </a:r>
                      <a:endParaRPr/>
                    </a:p>
                  </a:txBody>
                  <a:tcPr marL="91450" marR="91450" marT="45725" marB="45725"/>
                </a:tc>
                <a:tc>
                  <a:txBody>
                    <a:bodyPr/>
                    <a:lstStyle/>
                    <a:p>
                      <a:pPr marL="0" marR="0" lvl="0" indent="0" algn="l" rtl="0">
                        <a:spcBef>
                          <a:spcPts val="0"/>
                        </a:spcBef>
                        <a:spcAft>
                          <a:spcPts val="0"/>
                        </a:spcAft>
                        <a:buNone/>
                      </a:pPr>
                      <a:r>
                        <a:rPr lang="es-CL" sz="1800"/>
                        <a:t>COMIDAS Y EFECTOS</a:t>
                      </a:r>
                      <a:endParaRPr/>
                    </a:p>
                  </a:txBody>
                  <a:tcPr marL="91450" marR="91450" marT="45725" marB="45725"/>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None/>
                      </a:pPr>
                      <a:r>
                        <a:rPr lang="es-CL" sz="1800"/>
                        <a:t>5° A</a:t>
                      </a:r>
                      <a:endParaRPr/>
                    </a:p>
                  </a:txBody>
                  <a:tcPr marL="91450" marR="91450" marT="45725" marB="45725"/>
                </a:tc>
                <a:tc>
                  <a:txBody>
                    <a:bodyPr/>
                    <a:lstStyle/>
                    <a:p>
                      <a:pPr marL="0" marR="0" lvl="0" indent="0" algn="l" rtl="0">
                        <a:spcBef>
                          <a:spcPts val="0"/>
                        </a:spcBef>
                        <a:spcAft>
                          <a:spcPts val="0"/>
                        </a:spcAft>
                        <a:buNone/>
                      </a:pPr>
                      <a:r>
                        <a:rPr lang="es-CL" sz="1800"/>
                        <a:t>INGLES</a:t>
                      </a:r>
                      <a:endParaRPr/>
                    </a:p>
                  </a:txBody>
                  <a:tcPr marL="91450" marR="91450" marT="45725" marB="45725"/>
                </a:tc>
                <a:tc>
                  <a:txBody>
                    <a:bodyPr/>
                    <a:lstStyle/>
                    <a:p>
                      <a:pPr marL="0" marR="0" lvl="0" indent="0" algn="l" rtl="0">
                        <a:spcBef>
                          <a:spcPts val="0"/>
                        </a:spcBef>
                        <a:spcAft>
                          <a:spcPts val="0"/>
                        </a:spcAft>
                        <a:buNone/>
                      </a:pPr>
                      <a:r>
                        <a:rPr lang="es-CL" sz="1800"/>
                        <a:t>3M</a:t>
                      </a:r>
                      <a:endParaRPr/>
                    </a:p>
                  </a:txBody>
                  <a:tcPr marL="91450" marR="91450" marT="45725" marB="45725"/>
                </a:tc>
                <a:tc>
                  <a:txBody>
                    <a:bodyPr/>
                    <a:lstStyle/>
                    <a:p>
                      <a:pPr marL="0" marR="0" lvl="0" indent="0" algn="l" rtl="0">
                        <a:spcBef>
                          <a:spcPts val="0"/>
                        </a:spcBef>
                        <a:spcAft>
                          <a:spcPts val="0"/>
                        </a:spcAft>
                        <a:buNone/>
                      </a:pPr>
                      <a:r>
                        <a:rPr lang="es-CL" sz="1800"/>
                        <a:t>LENGUAJE</a:t>
                      </a:r>
                      <a:endParaRPr/>
                    </a:p>
                  </a:txBody>
                  <a:tcPr marL="91450" marR="91450" marT="45725" marB="45725"/>
                </a:tc>
                <a:extLst>
                  <a:ext uri="{0D108BD9-81ED-4DB2-BD59-A6C34878D82A}">
                    <a16:rowId xmlns:a16="http://schemas.microsoft.com/office/drawing/2014/main" val="10011"/>
                  </a:ext>
                </a:extLst>
              </a:tr>
              <a:tr h="370850">
                <a:tc>
                  <a:txBody>
                    <a:bodyPr/>
                    <a:lstStyle/>
                    <a:p>
                      <a:pPr marL="0" marR="0" lvl="0" indent="0" algn="l" rtl="0">
                        <a:spcBef>
                          <a:spcPts val="0"/>
                        </a:spcBef>
                        <a:spcAft>
                          <a:spcPts val="0"/>
                        </a:spcAft>
                        <a:buNone/>
                      </a:pPr>
                      <a:r>
                        <a:rPr lang="es-CL" sz="1800"/>
                        <a:t>5°B</a:t>
                      </a:r>
                      <a:endParaRPr/>
                    </a:p>
                  </a:txBody>
                  <a:tcPr marL="91450" marR="91450" marT="45725" marB="45725"/>
                </a:tc>
                <a:tc>
                  <a:txBody>
                    <a:bodyPr/>
                    <a:lstStyle/>
                    <a:p>
                      <a:pPr marL="0" marR="0" lvl="0" indent="0" algn="l" rtl="0">
                        <a:spcBef>
                          <a:spcPts val="0"/>
                        </a:spcBef>
                        <a:spcAft>
                          <a:spcPts val="0"/>
                        </a:spcAft>
                        <a:buNone/>
                      </a:pPr>
                      <a:r>
                        <a:rPr lang="es-CL" sz="1800"/>
                        <a:t>LENGUAJE</a:t>
                      </a:r>
                      <a:endParaRPr/>
                    </a:p>
                  </a:txBody>
                  <a:tcPr marL="91450" marR="91450" marT="45725" marB="45725"/>
                </a:tc>
                <a:tc>
                  <a:txBody>
                    <a:bodyPr/>
                    <a:lstStyle/>
                    <a:p>
                      <a:pPr marL="0" marR="0" lvl="0" indent="0" algn="l" rtl="0">
                        <a:spcBef>
                          <a:spcPts val="0"/>
                        </a:spcBef>
                        <a:spcAft>
                          <a:spcPts val="0"/>
                        </a:spcAft>
                        <a:buNone/>
                      </a:pPr>
                      <a:r>
                        <a:rPr lang="es-CL" sz="1800"/>
                        <a:t>4M</a:t>
                      </a:r>
                      <a:endParaRPr/>
                    </a:p>
                  </a:txBody>
                  <a:tcPr marL="91450" marR="91450" marT="45725" marB="45725"/>
                </a:tc>
                <a:tc>
                  <a:txBody>
                    <a:bodyPr/>
                    <a:lstStyle/>
                    <a:p>
                      <a:pPr marL="0" marR="0" lvl="0" indent="0" algn="l" rtl="0">
                        <a:spcBef>
                          <a:spcPts val="0"/>
                        </a:spcBef>
                        <a:spcAft>
                          <a:spcPts val="0"/>
                        </a:spcAft>
                        <a:buNone/>
                      </a:pPr>
                      <a:r>
                        <a:rPr lang="es-CL" sz="1800"/>
                        <a:t>HISTORIA</a:t>
                      </a:r>
                      <a:endParaRPr/>
                    </a:p>
                  </a:txBody>
                  <a:tcPr marL="91450" marR="91450" marT="45725" marB="45725"/>
                </a:tc>
                <a:extLst>
                  <a:ext uri="{0D108BD9-81ED-4DB2-BD59-A6C34878D82A}">
                    <a16:rowId xmlns:a16="http://schemas.microsoft.com/office/drawing/2014/main" val="1001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838200" y="365126"/>
            <a:ext cx="10515600" cy="6929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Formación</a:t>
            </a:r>
            <a:endParaRPr i="0">
              <a:solidFill>
                <a:srgbClr val="FFF2CC"/>
              </a:solidFill>
              <a:latin typeface="Roboto"/>
              <a:ea typeface="Roboto"/>
              <a:cs typeface="Roboto"/>
              <a:sym typeface="Roboto"/>
            </a:endParaRPr>
          </a:p>
        </p:txBody>
      </p:sp>
      <p:sp>
        <p:nvSpPr>
          <p:cNvPr id="181" name="Google Shape;181;p8"/>
          <p:cNvSpPr txBox="1">
            <a:spLocks noGrp="1"/>
          </p:cNvSpPr>
          <p:nvPr>
            <p:ph type="body" idx="1"/>
          </p:nvPr>
        </p:nvSpPr>
        <p:spPr>
          <a:xfrm>
            <a:off x="838200" y="1227905"/>
            <a:ext cx="10515600" cy="2332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00"/>
              </a:buClr>
              <a:buSzPts val="2800"/>
              <a:buNone/>
            </a:pPr>
            <a:r>
              <a:rPr lang="es-CL">
                <a:solidFill>
                  <a:srgbClr val="FFF2CC"/>
                </a:solidFill>
                <a:latin typeface="Roboto"/>
                <a:ea typeface="Roboto"/>
                <a:cs typeface="Roboto"/>
                <a:sym typeface="Roboto"/>
              </a:rPr>
              <a:t>Prebásica:  Portón  Prebásica</a:t>
            </a:r>
            <a:endParaRPr>
              <a:solidFill>
                <a:srgbClr val="FFF2CC"/>
              </a:solidFill>
              <a:latin typeface="Roboto"/>
              <a:ea typeface="Roboto"/>
              <a:cs typeface="Roboto"/>
              <a:sym typeface="Roboto"/>
            </a:endParaRPr>
          </a:p>
          <a:p>
            <a:pPr marL="0" lvl="0" indent="0" algn="l" rtl="0">
              <a:lnSpc>
                <a:spcPct val="100000"/>
              </a:lnSpc>
              <a:spcBef>
                <a:spcPts val="1000"/>
              </a:spcBef>
              <a:spcAft>
                <a:spcPts val="0"/>
              </a:spcAft>
              <a:buClr>
                <a:srgbClr val="FFFF00"/>
              </a:buClr>
              <a:buSzPts val="2800"/>
              <a:buNone/>
            </a:pPr>
            <a:r>
              <a:rPr lang="es-CL">
                <a:solidFill>
                  <a:srgbClr val="FFF2CC"/>
                </a:solidFill>
                <a:latin typeface="Roboto"/>
                <a:ea typeface="Roboto"/>
                <a:cs typeface="Roboto"/>
                <a:sym typeface="Roboto"/>
              </a:rPr>
              <a:t>1° y 2° Básico:  Portón Área Jardín </a:t>
            </a:r>
            <a:endParaRPr>
              <a:solidFill>
                <a:srgbClr val="FFF2CC"/>
              </a:solidFill>
              <a:latin typeface="Roboto"/>
              <a:ea typeface="Roboto"/>
              <a:cs typeface="Roboto"/>
              <a:sym typeface="Roboto"/>
            </a:endParaRPr>
          </a:p>
          <a:p>
            <a:pPr marL="0" lvl="0" indent="0" algn="l" rtl="0">
              <a:lnSpc>
                <a:spcPct val="100000"/>
              </a:lnSpc>
              <a:spcBef>
                <a:spcPts val="1000"/>
              </a:spcBef>
              <a:spcAft>
                <a:spcPts val="0"/>
              </a:spcAft>
              <a:buClr>
                <a:srgbClr val="FFFF00"/>
              </a:buClr>
              <a:buSzPts val="2800"/>
              <a:buNone/>
            </a:pPr>
            <a:r>
              <a:rPr lang="es-CL">
                <a:solidFill>
                  <a:srgbClr val="FFF2CC"/>
                </a:solidFill>
                <a:latin typeface="Roboto"/>
                <a:ea typeface="Roboto"/>
                <a:cs typeface="Roboto"/>
                <a:sym typeface="Roboto"/>
              </a:rPr>
              <a:t>3° a 6 ° Básico: Portón Prebásica</a:t>
            </a:r>
            <a:endParaRPr>
              <a:solidFill>
                <a:srgbClr val="FFF2CC"/>
              </a:solidFill>
              <a:latin typeface="Roboto"/>
              <a:ea typeface="Roboto"/>
              <a:cs typeface="Roboto"/>
              <a:sym typeface="Roboto"/>
            </a:endParaRPr>
          </a:p>
          <a:p>
            <a:pPr marL="0" lvl="0" indent="0" algn="l" rtl="0">
              <a:lnSpc>
                <a:spcPct val="100000"/>
              </a:lnSpc>
              <a:spcBef>
                <a:spcPts val="1000"/>
              </a:spcBef>
              <a:spcAft>
                <a:spcPts val="0"/>
              </a:spcAft>
              <a:buClr>
                <a:srgbClr val="FFFF00"/>
              </a:buClr>
              <a:buSzPts val="2800"/>
              <a:buNone/>
            </a:pPr>
            <a:r>
              <a:rPr lang="es-CL">
                <a:solidFill>
                  <a:srgbClr val="FFF2CC"/>
                </a:solidFill>
                <a:latin typeface="Roboto"/>
                <a:ea typeface="Roboto"/>
                <a:cs typeface="Roboto"/>
                <a:sym typeface="Roboto"/>
              </a:rPr>
              <a:t>7° a 4° Medio: Puerta Principal </a:t>
            </a:r>
            <a:endParaRPr>
              <a:solidFill>
                <a:srgbClr val="FFF2CC"/>
              </a:solidFill>
              <a:latin typeface="Roboto"/>
              <a:ea typeface="Roboto"/>
              <a:cs typeface="Roboto"/>
              <a:sym typeface="Roboto"/>
            </a:endParaRPr>
          </a:p>
        </p:txBody>
      </p:sp>
      <p:pic>
        <p:nvPicPr>
          <p:cNvPr id="182" name="Google Shape;182;p8"/>
          <p:cNvPicPr preferRelativeResize="0"/>
          <p:nvPr/>
        </p:nvPicPr>
        <p:blipFill rotWithShape="1">
          <a:blip r:embed="rId3">
            <a:alphaModFix/>
          </a:blip>
          <a:srcRect/>
          <a:stretch/>
        </p:blipFill>
        <p:spPr>
          <a:xfrm>
            <a:off x="5954688" y="3503650"/>
            <a:ext cx="5872387" cy="2332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471050" y="392581"/>
            <a:ext cx="10515600" cy="69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Actividad Recreativa</a:t>
            </a:r>
            <a:endParaRPr i="0">
              <a:solidFill>
                <a:srgbClr val="FFF2CC"/>
              </a:solidFill>
              <a:latin typeface="Roboto"/>
              <a:ea typeface="Roboto"/>
              <a:cs typeface="Roboto"/>
              <a:sym typeface="Roboto"/>
            </a:endParaRPr>
          </a:p>
        </p:txBody>
      </p:sp>
      <p:sp>
        <p:nvSpPr>
          <p:cNvPr id="188" name="Google Shape;188;p9"/>
          <p:cNvSpPr txBox="1">
            <a:spLocks noGrp="1"/>
          </p:cNvSpPr>
          <p:nvPr>
            <p:ph type="body" idx="1"/>
          </p:nvPr>
        </p:nvSpPr>
        <p:spPr>
          <a:xfrm>
            <a:off x="471050" y="2164200"/>
            <a:ext cx="7710000" cy="2529600"/>
          </a:xfrm>
          <a:prstGeom prst="rect">
            <a:avLst/>
          </a:prstGeom>
          <a:noFill/>
          <a:ln>
            <a:noFill/>
          </a:ln>
        </p:spPr>
        <p:txBody>
          <a:bodyPr spcFirstLastPara="1" wrap="square" lIns="91425" tIns="45700" rIns="91425" bIns="45700" anchor="t" anchorCtr="0">
            <a:normAutofit lnSpcReduction="10000"/>
          </a:bodyPr>
          <a:lstStyle/>
          <a:p>
            <a:pPr marL="457200" lvl="0" indent="-425450" algn="l" rtl="0">
              <a:lnSpc>
                <a:spcPct val="100000"/>
              </a:lnSpc>
              <a:spcBef>
                <a:spcPts val="1000"/>
              </a:spcBef>
              <a:spcAft>
                <a:spcPts val="0"/>
              </a:spcAft>
              <a:buClr>
                <a:srgbClr val="FFF2CC"/>
              </a:buClr>
              <a:buSzPts val="3100"/>
              <a:buFont typeface="Roboto"/>
              <a:buChar char="-"/>
            </a:pPr>
            <a:r>
              <a:rPr lang="es-CL" sz="3100">
                <a:solidFill>
                  <a:srgbClr val="FFF2CC"/>
                </a:solidFill>
                <a:latin typeface="Roboto"/>
                <a:ea typeface="Roboto"/>
                <a:cs typeface="Roboto"/>
                <a:sym typeface="Roboto"/>
              </a:rPr>
              <a:t>Concursos chilenos: Adivinanzas, cultural, payas, etc.</a:t>
            </a:r>
            <a:endParaRPr sz="3100">
              <a:solidFill>
                <a:srgbClr val="FFF2CC"/>
              </a:solidFill>
              <a:latin typeface="Roboto"/>
              <a:ea typeface="Roboto"/>
              <a:cs typeface="Roboto"/>
              <a:sym typeface="Roboto"/>
            </a:endParaRPr>
          </a:p>
          <a:p>
            <a:pPr marL="457200" lvl="0" indent="-425450" algn="l" rtl="0">
              <a:lnSpc>
                <a:spcPct val="100000"/>
              </a:lnSpc>
              <a:spcBef>
                <a:spcPts val="0"/>
              </a:spcBef>
              <a:spcAft>
                <a:spcPts val="0"/>
              </a:spcAft>
              <a:buClr>
                <a:srgbClr val="FFF2CC"/>
              </a:buClr>
              <a:buSzPts val="3100"/>
              <a:buFont typeface="Roboto"/>
              <a:buChar char="-"/>
            </a:pPr>
            <a:r>
              <a:rPr lang="es-CL" sz="3100">
                <a:solidFill>
                  <a:srgbClr val="FFF2CC"/>
                </a:solidFill>
                <a:latin typeface="Roboto"/>
                <a:ea typeface="Roboto"/>
                <a:cs typeface="Roboto"/>
                <a:sym typeface="Roboto"/>
              </a:rPr>
              <a:t>Karaoke con música chilena </a:t>
            </a:r>
            <a:endParaRPr sz="3100">
              <a:solidFill>
                <a:srgbClr val="FFF2CC"/>
              </a:solidFill>
              <a:latin typeface="Roboto"/>
              <a:ea typeface="Roboto"/>
              <a:cs typeface="Roboto"/>
              <a:sym typeface="Roboto"/>
            </a:endParaRPr>
          </a:p>
          <a:p>
            <a:pPr marL="457200" lvl="0" indent="-425450" algn="l" rtl="0">
              <a:lnSpc>
                <a:spcPct val="100000"/>
              </a:lnSpc>
              <a:spcBef>
                <a:spcPts val="0"/>
              </a:spcBef>
              <a:spcAft>
                <a:spcPts val="0"/>
              </a:spcAft>
              <a:buClr>
                <a:srgbClr val="FFF2CC"/>
              </a:buClr>
              <a:buSzPts val="3100"/>
              <a:buFont typeface="Roboto"/>
              <a:buChar char="-"/>
            </a:pPr>
            <a:r>
              <a:rPr lang="es-CL" sz="3100">
                <a:solidFill>
                  <a:srgbClr val="FFF2CC"/>
                </a:solidFill>
                <a:latin typeface="Roboto"/>
                <a:ea typeface="Roboto"/>
                <a:cs typeface="Roboto"/>
                <a:sym typeface="Roboto"/>
              </a:rPr>
              <a:t>Ver un video breve sobre el valor del patrimonio</a:t>
            </a:r>
            <a:endParaRPr sz="3100">
              <a:solidFill>
                <a:srgbClr val="FFF2CC"/>
              </a:solidFill>
              <a:latin typeface="Roboto"/>
              <a:ea typeface="Roboto"/>
              <a:cs typeface="Roboto"/>
              <a:sym typeface="Roboto"/>
            </a:endParaRPr>
          </a:p>
        </p:txBody>
      </p:sp>
      <p:pic>
        <p:nvPicPr>
          <p:cNvPr id="189" name="Google Shape;189;p9"/>
          <p:cNvPicPr preferRelativeResize="0"/>
          <p:nvPr/>
        </p:nvPicPr>
        <p:blipFill rotWithShape="1">
          <a:blip r:embed="rId3">
            <a:alphaModFix/>
          </a:blip>
          <a:srcRect/>
          <a:stretch/>
        </p:blipFill>
        <p:spPr>
          <a:xfrm>
            <a:off x="8472723" y="1399925"/>
            <a:ext cx="3270950" cy="4415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838200" y="225083"/>
            <a:ext cx="10515600" cy="6471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ct val="100000"/>
              <a:buFont typeface="Abril Fatface"/>
              <a:buNone/>
            </a:pPr>
            <a:r>
              <a:rPr lang="es-CL" i="0">
                <a:solidFill>
                  <a:srgbClr val="FFF2CC"/>
                </a:solidFill>
                <a:latin typeface="Roboto"/>
                <a:ea typeface="Roboto"/>
                <a:cs typeface="Roboto"/>
                <a:sym typeface="Roboto"/>
              </a:rPr>
              <a:t>4. Napsis </a:t>
            </a:r>
            <a:endParaRPr i="0">
              <a:solidFill>
                <a:srgbClr val="FFF2CC"/>
              </a:solidFill>
              <a:latin typeface="Roboto"/>
              <a:ea typeface="Roboto"/>
              <a:cs typeface="Roboto"/>
              <a:sym typeface="Roboto"/>
            </a:endParaRPr>
          </a:p>
        </p:txBody>
      </p:sp>
      <p:sp>
        <p:nvSpPr>
          <p:cNvPr id="195" name="Google Shape;195;p10"/>
          <p:cNvSpPr txBox="1">
            <a:spLocks noGrp="1"/>
          </p:cNvSpPr>
          <p:nvPr>
            <p:ph type="body" idx="1"/>
          </p:nvPr>
        </p:nvSpPr>
        <p:spPr>
          <a:xfrm>
            <a:off x="2672300" y="1145275"/>
            <a:ext cx="9121200" cy="4908300"/>
          </a:xfrm>
          <a:prstGeom prst="rect">
            <a:avLst/>
          </a:prstGeom>
          <a:noFill/>
          <a:ln>
            <a:noFill/>
          </a:ln>
        </p:spPr>
        <p:txBody>
          <a:bodyPr spcFirstLastPara="1" wrap="square" lIns="91425" tIns="45700" rIns="91425" bIns="45700" anchor="t" anchorCtr="0">
            <a:normAutofit fontScale="92500"/>
          </a:bodyPr>
          <a:lstStyle/>
          <a:p>
            <a:pPr marL="228600" lvl="0" indent="-50800" algn="l" rtl="0">
              <a:lnSpc>
                <a:spcPct val="100000"/>
              </a:lnSpc>
              <a:spcBef>
                <a:spcPts val="0"/>
              </a:spcBef>
              <a:spcAft>
                <a:spcPts val="0"/>
              </a:spcAft>
              <a:buClr>
                <a:schemeClr val="dk1"/>
              </a:buClr>
              <a:buSzPts val="1100"/>
              <a:buNone/>
            </a:pPr>
            <a:r>
              <a:rPr lang="es-CL">
                <a:solidFill>
                  <a:schemeClr val="lt1"/>
                </a:solidFill>
                <a:latin typeface="Arial"/>
                <a:ea typeface="Arial"/>
                <a:cs typeface="Arial"/>
                <a:sym typeface="Arial"/>
              </a:rPr>
              <a:t>¿Cómo ingresar al portal Padres y Apoderados?</a:t>
            </a:r>
            <a:endParaRPr>
              <a:solidFill>
                <a:schemeClr val="lt1"/>
              </a:solidFill>
              <a:latin typeface="Arial"/>
              <a:ea typeface="Arial"/>
              <a:cs typeface="Arial"/>
              <a:sym typeface="Arial"/>
            </a:endParaRPr>
          </a:p>
          <a:p>
            <a:pPr marL="228600" lvl="0" indent="-50800" algn="l" rtl="0">
              <a:lnSpc>
                <a:spcPct val="100000"/>
              </a:lnSpc>
              <a:spcBef>
                <a:spcPts val="0"/>
              </a:spcBef>
              <a:spcAft>
                <a:spcPts val="0"/>
              </a:spcAft>
              <a:buClr>
                <a:schemeClr val="dk1"/>
              </a:buClr>
              <a:buSzPts val="1100"/>
              <a:buFont typeface="Arial"/>
              <a:buNone/>
            </a:pPr>
            <a:endParaRPr>
              <a:solidFill>
                <a:schemeClr val="lt1"/>
              </a:solidFill>
              <a:latin typeface="Arial"/>
              <a:ea typeface="Arial"/>
              <a:cs typeface="Arial"/>
              <a:sym typeface="Arial"/>
            </a:endParaRPr>
          </a:p>
          <a:p>
            <a:pPr marL="228600" lvl="0" indent="-50800" algn="l" rtl="0">
              <a:lnSpc>
                <a:spcPct val="100000"/>
              </a:lnSpc>
              <a:spcBef>
                <a:spcPts val="0"/>
              </a:spcBef>
              <a:spcAft>
                <a:spcPts val="0"/>
              </a:spcAft>
              <a:buClr>
                <a:schemeClr val="dk1"/>
              </a:buClr>
              <a:buSzPts val="1100"/>
              <a:buFont typeface="Arial"/>
              <a:buNone/>
            </a:pPr>
            <a:r>
              <a:rPr lang="es-CL" sz="2400">
                <a:solidFill>
                  <a:schemeClr val="lt1"/>
                </a:solidFill>
                <a:latin typeface="Arial"/>
                <a:ea typeface="Arial"/>
                <a:cs typeface="Arial"/>
                <a:sym typeface="Arial"/>
              </a:rPr>
              <a:t>Para acceder a la información correspondiente al alumno(a) debe ingresar a la página</a:t>
            </a:r>
            <a:endParaRPr sz="2400">
              <a:solidFill>
                <a:schemeClr val="lt1"/>
              </a:solidFill>
              <a:latin typeface="Arial"/>
              <a:ea typeface="Arial"/>
              <a:cs typeface="Arial"/>
              <a:sym typeface="Arial"/>
            </a:endParaRPr>
          </a:p>
          <a:p>
            <a:pPr marL="228600" lvl="0" indent="-50800" algn="l" rtl="0">
              <a:lnSpc>
                <a:spcPct val="100000"/>
              </a:lnSpc>
              <a:spcBef>
                <a:spcPts val="0"/>
              </a:spcBef>
              <a:spcAft>
                <a:spcPts val="0"/>
              </a:spcAft>
              <a:buClr>
                <a:schemeClr val="dk1"/>
              </a:buClr>
              <a:buSzPts val="1100"/>
              <a:buNone/>
            </a:pPr>
            <a:endParaRPr sz="2400">
              <a:solidFill>
                <a:schemeClr val="lt1"/>
              </a:solidFill>
              <a:latin typeface="Arial"/>
              <a:ea typeface="Arial"/>
              <a:cs typeface="Arial"/>
              <a:sym typeface="Arial"/>
            </a:endParaRPr>
          </a:p>
          <a:p>
            <a:pPr marL="228600" lvl="0" indent="-50800" algn="l" rtl="0">
              <a:lnSpc>
                <a:spcPct val="100000"/>
              </a:lnSpc>
              <a:spcBef>
                <a:spcPts val="0"/>
              </a:spcBef>
              <a:spcAft>
                <a:spcPts val="0"/>
              </a:spcAft>
              <a:buClr>
                <a:schemeClr val="dk1"/>
              </a:buClr>
              <a:buSzPts val="1100"/>
              <a:buFont typeface="Arial"/>
              <a:buNone/>
            </a:pPr>
            <a:r>
              <a:rPr lang="es-CL" sz="2400" u="sng">
                <a:solidFill>
                  <a:schemeClr val="hlink"/>
                </a:solidFill>
                <a:latin typeface="Arial"/>
                <a:ea typeface="Arial"/>
                <a:cs typeface="Arial"/>
                <a:sym typeface="Arial"/>
                <a:hlinkClick r:id="rId3"/>
              </a:rPr>
              <a:t>https://cuentas.napsis.cl/</a:t>
            </a:r>
            <a:r>
              <a:rPr lang="es-CL" sz="2400">
                <a:solidFill>
                  <a:schemeClr val="lt1"/>
                </a:solidFill>
                <a:latin typeface="Arial"/>
                <a:ea typeface="Arial"/>
                <a:cs typeface="Arial"/>
                <a:sym typeface="Arial"/>
              </a:rPr>
              <a:t> y complete los siguientes datos: </a:t>
            </a:r>
            <a:endParaRPr sz="2400">
              <a:solidFill>
                <a:schemeClr val="lt1"/>
              </a:solidFill>
              <a:latin typeface="Arial"/>
              <a:ea typeface="Arial"/>
              <a:cs typeface="Arial"/>
              <a:sym typeface="Arial"/>
            </a:endParaRPr>
          </a:p>
          <a:p>
            <a:pPr marL="228600" lvl="0" indent="-50800" algn="l" rtl="0">
              <a:lnSpc>
                <a:spcPct val="100000"/>
              </a:lnSpc>
              <a:spcBef>
                <a:spcPts val="0"/>
              </a:spcBef>
              <a:spcAft>
                <a:spcPts val="0"/>
              </a:spcAft>
              <a:buClr>
                <a:schemeClr val="dk1"/>
              </a:buClr>
              <a:buSzPts val="1100"/>
              <a:buNone/>
            </a:pPr>
            <a:endParaRPr sz="2400">
              <a:solidFill>
                <a:schemeClr val="lt1"/>
              </a:solidFill>
              <a:latin typeface="Arial"/>
              <a:ea typeface="Arial"/>
              <a:cs typeface="Arial"/>
              <a:sym typeface="Arial"/>
            </a:endParaRPr>
          </a:p>
          <a:p>
            <a:pPr marL="228600" lvl="0" indent="-50800" algn="l" rtl="0">
              <a:lnSpc>
                <a:spcPct val="100000"/>
              </a:lnSpc>
              <a:spcBef>
                <a:spcPts val="0"/>
              </a:spcBef>
              <a:spcAft>
                <a:spcPts val="0"/>
              </a:spcAft>
              <a:buClr>
                <a:schemeClr val="dk1"/>
              </a:buClr>
              <a:buSzPts val="1100"/>
              <a:buFont typeface="Arial"/>
              <a:buNone/>
            </a:pPr>
            <a:r>
              <a:rPr lang="es-CL" sz="2400">
                <a:solidFill>
                  <a:schemeClr val="lt1"/>
                </a:solidFill>
                <a:latin typeface="Arial"/>
                <a:ea typeface="Arial"/>
                <a:cs typeface="Arial"/>
                <a:sym typeface="Arial"/>
              </a:rPr>
              <a:t>- Usuario: nikola.teslac@colegiosochides.cl</a:t>
            </a:r>
            <a:endParaRPr sz="2400">
              <a:solidFill>
                <a:schemeClr val="lt1"/>
              </a:solidFill>
              <a:latin typeface="Arial"/>
              <a:ea typeface="Arial"/>
              <a:cs typeface="Arial"/>
              <a:sym typeface="Arial"/>
            </a:endParaRPr>
          </a:p>
          <a:p>
            <a:pPr marL="228600" lvl="0" indent="-50800" algn="l" rtl="0">
              <a:lnSpc>
                <a:spcPct val="100000"/>
              </a:lnSpc>
              <a:spcBef>
                <a:spcPts val="0"/>
              </a:spcBef>
              <a:spcAft>
                <a:spcPts val="0"/>
              </a:spcAft>
              <a:buClr>
                <a:schemeClr val="dk1"/>
              </a:buClr>
              <a:buSzPts val="1100"/>
              <a:buNone/>
            </a:pPr>
            <a:r>
              <a:rPr lang="es-CL" sz="2400">
                <a:solidFill>
                  <a:schemeClr val="lt1"/>
                </a:solidFill>
                <a:latin typeface="Arial"/>
                <a:ea typeface="Arial"/>
                <a:cs typeface="Arial"/>
                <a:sym typeface="Arial"/>
              </a:rPr>
              <a:t>EJ.: 1°nombre  punto 1°apellido 1°letra del segundo apellido @colegiosochides.cl</a:t>
            </a:r>
            <a:endParaRPr sz="2400">
              <a:solidFill>
                <a:schemeClr val="lt1"/>
              </a:solidFill>
              <a:latin typeface="Arial"/>
              <a:ea typeface="Arial"/>
              <a:cs typeface="Arial"/>
              <a:sym typeface="Arial"/>
            </a:endParaRPr>
          </a:p>
          <a:p>
            <a:pPr marL="228600" lvl="0" indent="-50800" algn="l" rtl="0">
              <a:lnSpc>
                <a:spcPct val="100000"/>
              </a:lnSpc>
              <a:spcBef>
                <a:spcPts val="0"/>
              </a:spcBef>
              <a:spcAft>
                <a:spcPts val="0"/>
              </a:spcAft>
              <a:buClr>
                <a:schemeClr val="dk1"/>
              </a:buClr>
              <a:buSzPts val="1100"/>
              <a:buNone/>
            </a:pPr>
            <a:endParaRPr sz="2400">
              <a:solidFill>
                <a:schemeClr val="lt1"/>
              </a:solidFill>
              <a:latin typeface="Arial"/>
              <a:ea typeface="Arial"/>
              <a:cs typeface="Arial"/>
              <a:sym typeface="Arial"/>
            </a:endParaRPr>
          </a:p>
          <a:p>
            <a:pPr marL="228600" lvl="0" indent="-50800" algn="l" rtl="0">
              <a:lnSpc>
                <a:spcPct val="100000"/>
              </a:lnSpc>
              <a:spcBef>
                <a:spcPts val="0"/>
              </a:spcBef>
              <a:spcAft>
                <a:spcPts val="0"/>
              </a:spcAft>
              <a:buClr>
                <a:schemeClr val="dk1"/>
              </a:buClr>
              <a:buSzPts val="1100"/>
              <a:buNone/>
            </a:pPr>
            <a:r>
              <a:rPr lang="es-CL" sz="2400">
                <a:solidFill>
                  <a:schemeClr val="lt1"/>
                </a:solidFill>
                <a:latin typeface="Arial"/>
                <a:ea typeface="Arial"/>
                <a:cs typeface="Arial"/>
                <a:sym typeface="Arial"/>
              </a:rPr>
              <a:t>-  Contraseña:  RUT DEL  APODERADO</a:t>
            </a:r>
            <a:endParaRPr sz="2400">
              <a:solidFill>
                <a:schemeClr val="lt1"/>
              </a:solidFill>
              <a:latin typeface="Arial"/>
              <a:ea typeface="Arial"/>
              <a:cs typeface="Arial"/>
              <a:sym typeface="Arial"/>
            </a:endParaRPr>
          </a:p>
          <a:p>
            <a:pPr marL="228600" lvl="0" indent="-50800" algn="l" rtl="0">
              <a:lnSpc>
                <a:spcPct val="100000"/>
              </a:lnSpc>
              <a:spcBef>
                <a:spcPts val="0"/>
              </a:spcBef>
              <a:spcAft>
                <a:spcPts val="0"/>
              </a:spcAft>
              <a:buClr>
                <a:schemeClr val="dk1"/>
              </a:buClr>
              <a:buSzPts val="1100"/>
              <a:buNone/>
            </a:pPr>
            <a:r>
              <a:rPr lang="es-CL" sz="2400">
                <a:solidFill>
                  <a:schemeClr val="lt1"/>
                </a:solidFill>
                <a:latin typeface="Arial"/>
                <a:ea typeface="Arial"/>
                <a:cs typeface="Arial"/>
                <a:sym typeface="Arial"/>
              </a:rPr>
              <a:t>EJEMPLO: 284685217 </a:t>
            </a:r>
            <a:endParaRPr sz="2400">
              <a:solidFill>
                <a:schemeClr val="lt1"/>
              </a:solidFill>
              <a:latin typeface="Arial"/>
              <a:ea typeface="Arial"/>
              <a:cs typeface="Arial"/>
              <a:sym typeface="Arial"/>
            </a:endParaRPr>
          </a:p>
          <a:p>
            <a:pPr marL="228600" lvl="0" indent="-50800" algn="l" rtl="0">
              <a:lnSpc>
                <a:spcPct val="100000"/>
              </a:lnSpc>
              <a:spcBef>
                <a:spcPts val="0"/>
              </a:spcBef>
              <a:spcAft>
                <a:spcPts val="0"/>
              </a:spcAft>
              <a:buClr>
                <a:schemeClr val="dk1"/>
              </a:buClr>
              <a:buSzPts val="1100"/>
              <a:buNone/>
            </a:pPr>
            <a:r>
              <a:rPr lang="es-CL" sz="2400">
                <a:solidFill>
                  <a:schemeClr val="lt1"/>
                </a:solidFill>
                <a:latin typeface="Arial"/>
                <a:ea typeface="Arial"/>
                <a:cs typeface="Arial"/>
                <a:sym typeface="Arial"/>
              </a:rPr>
              <a:t>TODOS LOS NÚMEROS SIN PUNTOS NI GUIÓN</a:t>
            </a:r>
            <a:endParaRPr sz="2400">
              <a:solidFill>
                <a:schemeClr val="lt1"/>
              </a:solidFill>
              <a:latin typeface="Arial"/>
              <a:ea typeface="Arial"/>
              <a:cs typeface="Arial"/>
              <a:sym typeface="Arial"/>
            </a:endParaRPr>
          </a:p>
          <a:p>
            <a:pPr marL="228600" lvl="0" indent="-50800" algn="l" rtl="0">
              <a:lnSpc>
                <a:spcPct val="100000"/>
              </a:lnSpc>
              <a:spcBef>
                <a:spcPts val="0"/>
              </a:spcBef>
              <a:spcAft>
                <a:spcPts val="0"/>
              </a:spcAft>
              <a:buClr>
                <a:schemeClr val="dk1"/>
              </a:buClr>
              <a:buSzPts val="1100"/>
              <a:buNone/>
            </a:pPr>
            <a:r>
              <a:rPr lang="es-CL" sz="2400">
                <a:solidFill>
                  <a:schemeClr val="lt1"/>
                </a:solidFill>
                <a:latin typeface="Arial"/>
                <a:ea typeface="Arial"/>
                <a:cs typeface="Arial"/>
                <a:sym typeface="Arial"/>
              </a:rPr>
              <a:t>(la  cual podrá modificar luego de ingresar al sistema)</a:t>
            </a:r>
            <a:r>
              <a:rPr lang="es-CL">
                <a:solidFill>
                  <a:schemeClr val="lt1"/>
                </a:solidFill>
                <a:latin typeface="Arial"/>
                <a:ea typeface="Arial"/>
                <a:cs typeface="Arial"/>
                <a:sym typeface="Arial"/>
              </a:rPr>
              <a:t> </a:t>
            </a:r>
            <a:endParaRPr>
              <a:solidFill>
                <a:schemeClr val="lt1"/>
              </a:solidFill>
            </a:endParaRPr>
          </a:p>
        </p:txBody>
      </p:sp>
      <p:pic>
        <p:nvPicPr>
          <p:cNvPr id="196" name="Google Shape;196;p10"/>
          <p:cNvPicPr preferRelativeResize="0"/>
          <p:nvPr/>
        </p:nvPicPr>
        <p:blipFill>
          <a:blip r:embed="rId4">
            <a:alphaModFix/>
          </a:blip>
          <a:stretch>
            <a:fillRect/>
          </a:stretch>
        </p:blipFill>
        <p:spPr>
          <a:xfrm>
            <a:off x="136350" y="1254325"/>
            <a:ext cx="2535950" cy="4472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e9b20db262_5_3"/>
          <p:cNvSpPr txBox="1">
            <a:spLocks noGrp="1"/>
          </p:cNvSpPr>
          <p:nvPr>
            <p:ph type="title"/>
          </p:nvPr>
        </p:nvSpPr>
        <p:spPr>
          <a:xfrm>
            <a:off x="838200" y="225083"/>
            <a:ext cx="10515600" cy="647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4. Napsis </a:t>
            </a:r>
            <a:endParaRPr i="0">
              <a:solidFill>
                <a:srgbClr val="FFF2CC"/>
              </a:solidFill>
              <a:latin typeface="Roboto"/>
              <a:ea typeface="Roboto"/>
              <a:cs typeface="Roboto"/>
              <a:sym typeface="Roboto"/>
            </a:endParaRPr>
          </a:p>
        </p:txBody>
      </p:sp>
      <p:sp>
        <p:nvSpPr>
          <p:cNvPr id="202" name="Google Shape;202;ge9b20db262_5_3"/>
          <p:cNvSpPr txBox="1">
            <a:spLocks noGrp="1"/>
          </p:cNvSpPr>
          <p:nvPr>
            <p:ph type="body" idx="1"/>
          </p:nvPr>
        </p:nvSpPr>
        <p:spPr>
          <a:xfrm>
            <a:off x="4362950" y="1337425"/>
            <a:ext cx="7335300" cy="2030400"/>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100000"/>
              </a:lnSpc>
              <a:spcBef>
                <a:spcPts val="0"/>
              </a:spcBef>
              <a:spcAft>
                <a:spcPts val="0"/>
              </a:spcAft>
              <a:buClr>
                <a:schemeClr val="dk1"/>
              </a:buClr>
              <a:buSzPct val="28511"/>
              <a:buNone/>
            </a:pPr>
            <a:r>
              <a:rPr lang="es-CL" sz="3858">
                <a:solidFill>
                  <a:schemeClr val="lt1"/>
                </a:solidFill>
                <a:latin typeface="Arial"/>
                <a:ea typeface="Arial"/>
                <a:cs typeface="Arial"/>
                <a:sym typeface="Arial"/>
              </a:rPr>
              <a:t>Al ingresar encontrará al lado izquierdo de su pantalla un menú, el cual le permitirá ver información académica del alumno(a), cómo notas, anotaciones, agenda y asistencias, entre otra información que el colegio compartirá.</a:t>
            </a:r>
            <a:endParaRPr sz="3858">
              <a:solidFill>
                <a:schemeClr val="lt1"/>
              </a:solidFill>
              <a:latin typeface="Arial"/>
              <a:ea typeface="Arial"/>
              <a:cs typeface="Arial"/>
              <a:sym typeface="Arial"/>
            </a:endParaRPr>
          </a:p>
          <a:p>
            <a:pPr marL="228600" lvl="0" indent="-50800" algn="l" rtl="0">
              <a:lnSpc>
                <a:spcPct val="100000"/>
              </a:lnSpc>
              <a:spcBef>
                <a:spcPts val="0"/>
              </a:spcBef>
              <a:spcAft>
                <a:spcPts val="0"/>
              </a:spcAft>
              <a:buClr>
                <a:schemeClr val="dk1"/>
              </a:buClr>
              <a:buSzPct val="39285"/>
              <a:buNone/>
            </a:pPr>
            <a:endParaRPr>
              <a:solidFill>
                <a:schemeClr val="lt1"/>
              </a:solidFill>
            </a:endParaRPr>
          </a:p>
          <a:p>
            <a:pPr marL="228600" lvl="0" indent="-50800" algn="l" rtl="0">
              <a:lnSpc>
                <a:spcPct val="100000"/>
              </a:lnSpc>
              <a:spcBef>
                <a:spcPts val="0"/>
              </a:spcBef>
              <a:spcAft>
                <a:spcPts val="0"/>
              </a:spcAft>
              <a:buClr>
                <a:schemeClr val="dk1"/>
              </a:buClr>
              <a:buSzPct val="39285"/>
              <a:buNone/>
            </a:pPr>
            <a:endParaRPr>
              <a:solidFill>
                <a:schemeClr val="lt1"/>
              </a:solidFill>
            </a:endParaRPr>
          </a:p>
        </p:txBody>
      </p:sp>
      <p:pic>
        <p:nvPicPr>
          <p:cNvPr id="203" name="Google Shape;203;ge9b20db262_5_3"/>
          <p:cNvPicPr preferRelativeResize="0"/>
          <p:nvPr/>
        </p:nvPicPr>
        <p:blipFill rotWithShape="1">
          <a:blip r:embed="rId3">
            <a:alphaModFix/>
          </a:blip>
          <a:srcRect t="16791"/>
          <a:stretch/>
        </p:blipFill>
        <p:spPr>
          <a:xfrm>
            <a:off x="217525" y="1275214"/>
            <a:ext cx="4145425" cy="1689425"/>
          </a:xfrm>
          <a:prstGeom prst="rect">
            <a:avLst/>
          </a:prstGeom>
          <a:noFill/>
          <a:ln>
            <a:noFill/>
          </a:ln>
        </p:spPr>
      </p:pic>
      <p:sp>
        <p:nvSpPr>
          <p:cNvPr id="204" name="Google Shape;204;ge9b20db262_5_3"/>
          <p:cNvSpPr txBox="1"/>
          <p:nvPr/>
        </p:nvSpPr>
        <p:spPr>
          <a:xfrm>
            <a:off x="217525" y="3040450"/>
            <a:ext cx="114807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sz="2400">
                <a:solidFill>
                  <a:schemeClr val="lt1"/>
                </a:solidFill>
              </a:rPr>
              <a:t>En caso de presentar problemas con la información que visualiza en el portal, o de acceso, debe contactarse directamente con el Profesor Jefe correspondiente a través del correo institucional, explicando la situación y adjuntando los siguientes datos: </a:t>
            </a:r>
            <a:r>
              <a:rPr lang="es-CL" sz="2400" b="1">
                <a:solidFill>
                  <a:schemeClr val="lt1"/>
                </a:solidFill>
              </a:rPr>
              <a:t>Nombres y Apellidos del Apoderado actual - Rut del Apoderado - E-mail del Apoderado en uso y vigente - Número de celular o red fija</a:t>
            </a:r>
            <a:endParaRPr sz="2400" b="1">
              <a:solidFill>
                <a:schemeClr val="lt1"/>
              </a:solidFill>
            </a:endParaRPr>
          </a:p>
          <a:p>
            <a:pPr marL="0" lvl="0" indent="0" algn="l" rtl="0">
              <a:spcBef>
                <a:spcPts val="0"/>
              </a:spcBef>
              <a:spcAft>
                <a:spcPts val="0"/>
              </a:spcAft>
              <a:buNone/>
            </a:pPr>
            <a:r>
              <a:rPr lang="es-CL" sz="2400">
                <a:solidFill>
                  <a:schemeClr val="lt1"/>
                </a:solidFill>
              </a:rPr>
              <a:t>Todos estos datos deben ser correctos y actualizados para realizar una habilitación correcta, para el acceso a la plataforma.</a:t>
            </a:r>
            <a:endParaRPr sz="24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838200" y="365126"/>
            <a:ext cx="10515600" cy="59147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00"/>
              </a:buClr>
              <a:buSzPct val="100000"/>
              <a:buFont typeface="Abril Fatface"/>
              <a:buNone/>
            </a:pPr>
            <a:r>
              <a:rPr lang="es-CL" i="0">
                <a:solidFill>
                  <a:srgbClr val="FFF2CC"/>
                </a:solidFill>
                <a:latin typeface="Roboto"/>
                <a:ea typeface="Roboto"/>
                <a:cs typeface="Roboto"/>
                <a:sym typeface="Roboto"/>
              </a:rPr>
              <a:t>5. Evaluaciones </a:t>
            </a:r>
            <a:endParaRPr i="0">
              <a:solidFill>
                <a:srgbClr val="FFF2CC"/>
              </a:solidFill>
              <a:latin typeface="Roboto"/>
              <a:ea typeface="Roboto"/>
              <a:cs typeface="Roboto"/>
              <a:sym typeface="Roboto"/>
            </a:endParaRPr>
          </a:p>
        </p:txBody>
      </p:sp>
      <p:sp>
        <p:nvSpPr>
          <p:cNvPr id="210" name="Google Shape;210;p11"/>
          <p:cNvSpPr txBox="1">
            <a:spLocks noGrp="1"/>
          </p:cNvSpPr>
          <p:nvPr>
            <p:ph type="body" idx="1"/>
          </p:nvPr>
        </p:nvSpPr>
        <p:spPr>
          <a:xfrm>
            <a:off x="838200" y="1336431"/>
            <a:ext cx="10515600" cy="4835769"/>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100000"/>
              </a:lnSpc>
              <a:spcBef>
                <a:spcPts val="0"/>
              </a:spcBef>
              <a:spcAft>
                <a:spcPts val="0"/>
              </a:spcAft>
              <a:buClr>
                <a:schemeClr val="dk1"/>
              </a:buClr>
              <a:buSzPts val="2800"/>
              <a:buNone/>
            </a:pPr>
            <a:r>
              <a:rPr lang="es-CL" b="1">
                <a:solidFill>
                  <a:srgbClr val="FFF2CC"/>
                </a:solidFill>
                <a:latin typeface="Roboto"/>
                <a:ea typeface="Roboto"/>
                <a:cs typeface="Roboto"/>
                <a:sym typeface="Roboto"/>
              </a:rPr>
              <a:t>1ºSemestre</a:t>
            </a:r>
            <a:endParaRPr b="1">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ts val="2800"/>
              <a:buNone/>
            </a:pPr>
            <a:endParaRPr>
              <a:solidFill>
                <a:srgbClr val="FFF2CC"/>
              </a:solidFill>
              <a:latin typeface="Roboto"/>
              <a:ea typeface="Roboto"/>
              <a:cs typeface="Roboto"/>
              <a:sym typeface="Roboto"/>
            </a:endParaRPr>
          </a:p>
          <a:p>
            <a:pPr marL="457200" lvl="0" indent="-342900" algn="just" rtl="0">
              <a:lnSpc>
                <a:spcPct val="100000"/>
              </a:lnSpc>
              <a:spcBef>
                <a:spcPts val="0"/>
              </a:spcBef>
              <a:spcAft>
                <a:spcPts val="0"/>
              </a:spcAft>
              <a:buClr>
                <a:srgbClr val="FFF2CC"/>
              </a:buClr>
              <a:buSzPts val="1800"/>
              <a:buFont typeface="Roboto"/>
              <a:buChar char="-"/>
            </a:pPr>
            <a:r>
              <a:rPr lang="es-CL">
                <a:solidFill>
                  <a:srgbClr val="FFF2CC"/>
                </a:solidFill>
                <a:latin typeface="Roboto"/>
                <a:ea typeface="Roboto"/>
                <a:cs typeface="Roboto"/>
                <a:sym typeface="Roboto"/>
              </a:rPr>
              <a:t>Estudiantes Presenciales pendientes: Se trabajará con ellos en clases, material del 1º semestre, con el fin de colocarlos al día. Puede llevarse material para el hogar e ir terminando, con el compromiso que lo devolverá. (Autorizado previamente por el profesor(a))</a:t>
            </a: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ts val="2800"/>
              <a:buNone/>
            </a:pPr>
            <a:endParaRPr>
              <a:solidFill>
                <a:srgbClr val="FFF2CC"/>
              </a:solidFill>
              <a:latin typeface="Roboto"/>
              <a:ea typeface="Roboto"/>
              <a:cs typeface="Roboto"/>
              <a:sym typeface="Roboto"/>
            </a:endParaRPr>
          </a:p>
          <a:p>
            <a:pPr marL="457200" lvl="0" indent="-342900" algn="just" rtl="0">
              <a:lnSpc>
                <a:spcPct val="100000"/>
              </a:lnSpc>
              <a:spcBef>
                <a:spcPts val="0"/>
              </a:spcBef>
              <a:spcAft>
                <a:spcPts val="0"/>
              </a:spcAft>
              <a:buClr>
                <a:srgbClr val="FFF2CC"/>
              </a:buClr>
              <a:buSzPts val="1800"/>
              <a:buFont typeface="Roboto"/>
              <a:buChar char="-"/>
            </a:pPr>
            <a:r>
              <a:rPr lang="es-CL">
                <a:solidFill>
                  <a:srgbClr val="FFF2CC"/>
                </a:solidFill>
                <a:latin typeface="Roboto"/>
                <a:ea typeface="Roboto"/>
                <a:cs typeface="Roboto"/>
                <a:sym typeface="Roboto"/>
              </a:rPr>
              <a:t>Estudiantes Online: Puede acceder a guías del 1º semestre para complementar asignaturas pendientes o enviar lo que tenga atrasado a los respectivos correos de los docentes.</a:t>
            </a: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ts val="2800"/>
              <a:buNone/>
            </a:pP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ts val="2800"/>
              <a:buNone/>
            </a:pPr>
            <a:r>
              <a:rPr lang="es-CL" b="1">
                <a:solidFill>
                  <a:srgbClr val="FFF2CC"/>
                </a:solidFill>
                <a:latin typeface="Roboto"/>
                <a:ea typeface="Roboto"/>
                <a:cs typeface="Roboto"/>
                <a:sym typeface="Roboto"/>
              </a:rPr>
              <a:t>El 1º semestre debe quedar cerrado a fines de agosto.</a:t>
            </a:r>
            <a:endParaRPr>
              <a:solidFill>
                <a:srgbClr val="FFF2CC"/>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e9b20db262_1_0"/>
          <p:cNvSpPr txBox="1">
            <a:spLocks noGrp="1"/>
          </p:cNvSpPr>
          <p:nvPr>
            <p:ph type="title"/>
          </p:nvPr>
        </p:nvSpPr>
        <p:spPr>
          <a:xfrm>
            <a:off x="838200" y="365126"/>
            <a:ext cx="10515600" cy="59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00"/>
              </a:buClr>
              <a:buSzPct val="100000"/>
              <a:buFont typeface="Abril Fatface"/>
              <a:buNone/>
            </a:pPr>
            <a:r>
              <a:rPr lang="es-CL" i="0">
                <a:solidFill>
                  <a:srgbClr val="FFF2CC"/>
                </a:solidFill>
                <a:latin typeface="Roboto"/>
                <a:ea typeface="Roboto"/>
                <a:cs typeface="Roboto"/>
                <a:sym typeface="Roboto"/>
              </a:rPr>
              <a:t>5. Evaluaciones</a:t>
            </a:r>
            <a:r>
              <a:rPr lang="es-CL">
                <a:solidFill>
                  <a:srgbClr val="FFFF00"/>
                </a:solidFill>
              </a:rPr>
              <a:t> </a:t>
            </a:r>
            <a:endParaRPr>
              <a:solidFill>
                <a:srgbClr val="FFFF00"/>
              </a:solidFill>
            </a:endParaRPr>
          </a:p>
        </p:txBody>
      </p:sp>
      <p:sp>
        <p:nvSpPr>
          <p:cNvPr id="216" name="Google Shape;216;ge9b20db262_1_0"/>
          <p:cNvSpPr txBox="1">
            <a:spLocks noGrp="1"/>
          </p:cNvSpPr>
          <p:nvPr>
            <p:ph type="body" idx="1"/>
          </p:nvPr>
        </p:nvSpPr>
        <p:spPr>
          <a:xfrm>
            <a:off x="838200" y="1336431"/>
            <a:ext cx="10515600" cy="483570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00000"/>
              </a:lnSpc>
              <a:spcBef>
                <a:spcPts val="0"/>
              </a:spcBef>
              <a:spcAft>
                <a:spcPts val="0"/>
              </a:spcAft>
              <a:buClr>
                <a:schemeClr val="dk1"/>
              </a:buClr>
              <a:buSzPct val="100000"/>
              <a:buNone/>
            </a:pPr>
            <a:r>
              <a:rPr lang="es-CL" b="1" u="sng">
                <a:solidFill>
                  <a:srgbClr val="FFF2CC"/>
                </a:solidFill>
                <a:latin typeface="Roboto"/>
                <a:ea typeface="Roboto"/>
                <a:cs typeface="Roboto"/>
                <a:sym typeface="Roboto"/>
              </a:rPr>
              <a:t>Notas:</a:t>
            </a:r>
            <a:endParaRPr b="1" u="sng">
              <a:solidFill>
                <a:srgbClr val="FFF2CC"/>
              </a:solidFill>
              <a:latin typeface="Roboto"/>
              <a:ea typeface="Roboto"/>
              <a:cs typeface="Roboto"/>
              <a:sym typeface="Roboto"/>
            </a:endParaRPr>
          </a:p>
          <a:p>
            <a:pPr marL="228600" lvl="0" indent="-50800" algn="just" rtl="0">
              <a:lnSpc>
                <a:spcPct val="100000"/>
              </a:lnSpc>
              <a:spcBef>
                <a:spcPts val="0"/>
              </a:spcBef>
              <a:spcAft>
                <a:spcPts val="0"/>
              </a:spcAft>
              <a:buClr>
                <a:schemeClr val="dk1"/>
              </a:buClr>
              <a:buSzPct val="100000"/>
              <a:buNone/>
            </a:pPr>
            <a:endParaRPr>
              <a:solidFill>
                <a:srgbClr val="FFF2CC"/>
              </a:solidFill>
              <a:latin typeface="Roboto"/>
              <a:ea typeface="Roboto"/>
              <a:cs typeface="Roboto"/>
              <a:sym typeface="Roboto"/>
            </a:endParaRPr>
          </a:p>
          <a:p>
            <a:pPr marL="457200" lvl="0" indent="-334327" algn="just"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Las asignaturas de: Lenguaje - Matemática cerrarán el semestre con 4 notas.</a:t>
            </a:r>
            <a:endParaRPr>
              <a:solidFill>
                <a:srgbClr val="FFF2CC"/>
              </a:solidFill>
              <a:latin typeface="Roboto"/>
              <a:ea typeface="Roboto"/>
              <a:cs typeface="Roboto"/>
              <a:sym typeface="Roboto"/>
            </a:endParaRPr>
          </a:p>
          <a:p>
            <a:pPr marL="457200" lvl="0" indent="-334327" algn="just"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Todas las demás asignaturas cerrarán con 3 notas el semestre.</a:t>
            </a: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ct val="100000"/>
              <a:buNone/>
            </a:pP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ct val="100000"/>
              <a:buNone/>
            </a:pPr>
            <a:r>
              <a:rPr lang="es-CL">
                <a:solidFill>
                  <a:srgbClr val="FFF2CC"/>
                </a:solidFill>
                <a:latin typeface="Roboto"/>
                <a:ea typeface="Roboto"/>
                <a:cs typeface="Roboto"/>
                <a:sym typeface="Roboto"/>
              </a:rPr>
              <a:t>Existe una excepción para IV medio: </a:t>
            </a: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ct val="100000"/>
              <a:buNone/>
            </a:pPr>
            <a:endParaRPr>
              <a:solidFill>
                <a:srgbClr val="FFF2CC"/>
              </a:solidFill>
              <a:latin typeface="Roboto"/>
              <a:ea typeface="Roboto"/>
              <a:cs typeface="Roboto"/>
              <a:sym typeface="Roboto"/>
            </a:endParaRPr>
          </a:p>
          <a:p>
            <a:pPr marL="457200" lvl="0" indent="-334327" algn="just"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Lenguaje y matemática cierran con 3 notas.</a:t>
            </a:r>
            <a:endParaRPr>
              <a:solidFill>
                <a:srgbClr val="FFF2CC"/>
              </a:solidFill>
              <a:latin typeface="Roboto"/>
              <a:ea typeface="Roboto"/>
              <a:cs typeface="Roboto"/>
              <a:sym typeface="Roboto"/>
            </a:endParaRPr>
          </a:p>
          <a:p>
            <a:pPr marL="457200" lvl="0" indent="-334327" algn="just"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Todas las demás asignaturas, incluidos los electivos, con 2 notas.</a:t>
            </a:r>
            <a:endParaRPr>
              <a:solidFill>
                <a:srgbClr val="FFF2CC"/>
              </a:solidFill>
              <a:latin typeface="Roboto"/>
              <a:ea typeface="Roboto"/>
              <a:cs typeface="Roboto"/>
              <a:sym typeface="Roboto"/>
            </a:endParaRPr>
          </a:p>
          <a:p>
            <a:pPr marL="228600" lvl="0" indent="-50800" algn="l" rtl="0">
              <a:lnSpc>
                <a:spcPct val="100000"/>
              </a:lnSpc>
              <a:spcBef>
                <a:spcPts val="0"/>
              </a:spcBef>
              <a:spcAft>
                <a:spcPts val="0"/>
              </a:spcAft>
              <a:buClr>
                <a:schemeClr val="dk1"/>
              </a:buClr>
              <a:buSzPct val="100000"/>
              <a:buNone/>
            </a:pPr>
            <a:endParaRPr/>
          </a:p>
          <a:p>
            <a:pPr marL="228600" lvl="0" indent="-50800" algn="l" rtl="0">
              <a:lnSpc>
                <a:spcPct val="100000"/>
              </a:lnSpc>
              <a:spcBef>
                <a:spcPts val="0"/>
              </a:spcBef>
              <a:spcAft>
                <a:spcPts val="0"/>
              </a:spcAft>
              <a:buClr>
                <a:schemeClr val="dk1"/>
              </a:buClr>
              <a:buSzPct val="10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838200" y="365125"/>
            <a:ext cx="10515600" cy="9009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1. Día del Niño</a:t>
            </a:r>
            <a:endParaRPr i="0">
              <a:solidFill>
                <a:srgbClr val="FFF2CC"/>
              </a:solidFill>
              <a:latin typeface="Roboto"/>
              <a:ea typeface="Roboto"/>
              <a:cs typeface="Roboto"/>
              <a:sym typeface="Roboto"/>
            </a:endParaRPr>
          </a:p>
        </p:txBody>
      </p:sp>
      <p:sp>
        <p:nvSpPr>
          <p:cNvPr id="105" name="Google Shape;105;p2"/>
          <p:cNvSpPr txBox="1">
            <a:spLocks noGrp="1"/>
          </p:cNvSpPr>
          <p:nvPr>
            <p:ph type="body" idx="1"/>
          </p:nvPr>
        </p:nvSpPr>
        <p:spPr>
          <a:xfrm>
            <a:off x="838200" y="1410600"/>
            <a:ext cx="8028900" cy="3877500"/>
          </a:xfrm>
          <a:prstGeom prst="rect">
            <a:avLst/>
          </a:prstGeom>
          <a:noFill/>
          <a:ln>
            <a:noFill/>
          </a:ln>
        </p:spPr>
        <p:txBody>
          <a:bodyPr spcFirstLastPara="1" wrap="square" lIns="91425" tIns="45700" rIns="91425" bIns="45700" anchor="t" anchorCtr="0">
            <a:normAutofit/>
          </a:bodyPr>
          <a:lstStyle/>
          <a:p>
            <a:pPr marL="0" marR="103344" lvl="0" indent="0" algn="just" rtl="0">
              <a:lnSpc>
                <a:spcPct val="100000"/>
              </a:lnSpc>
              <a:spcBef>
                <a:spcPts val="0"/>
              </a:spcBef>
              <a:spcAft>
                <a:spcPts val="0"/>
              </a:spcAft>
              <a:buClr>
                <a:srgbClr val="FFFF00"/>
              </a:buClr>
              <a:buSzPts val="2800"/>
              <a:buNone/>
            </a:pPr>
            <a:r>
              <a:rPr lang="es-CL">
                <a:solidFill>
                  <a:srgbClr val="FFF2CC"/>
                </a:solidFill>
                <a:latin typeface="Roboto"/>
                <a:ea typeface="Roboto"/>
                <a:cs typeface="Roboto"/>
                <a:sym typeface="Roboto"/>
              </a:rPr>
              <a:t>Objetivo :</a:t>
            </a:r>
            <a:endParaRPr>
              <a:solidFill>
                <a:srgbClr val="FFF2CC"/>
              </a:solidFill>
              <a:latin typeface="Roboto"/>
              <a:ea typeface="Roboto"/>
              <a:cs typeface="Roboto"/>
              <a:sym typeface="Roboto"/>
            </a:endParaRPr>
          </a:p>
          <a:p>
            <a:pPr marL="0" marR="103344" lvl="0" indent="0" algn="just" rtl="0">
              <a:lnSpc>
                <a:spcPct val="100000"/>
              </a:lnSpc>
              <a:spcBef>
                <a:spcPts val="1000"/>
              </a:spcBef>
              <a:spcAft>
                <a:spcPts val="0"/>
              </a:spcAft>
              <a:buClr>
                <a:srgbClr val="FFFF00"/>
              </a:buClr>
              <a:buSzPts val="2800"/>
              <a:buNone/>
            </a:pPr>
            <a:r>
              <a:rPr lang="es-CL">
                <a:solidFill>
                  <a:srgbClr val="FFF2CC"/>
                </a:solidFill>
                <a:latin typeface="Roboto"/>
                <a:ea typeface="Roboto"/>
                <a:cs typeface="Roboto"/>
                <a:sym typeface="Roboto"/>
              </a:rPr>
              <a:t>Fomentar al interior de la comunidad sentido de pertenencia , mediante actividades recreativas</a:t>
            </a:r>
            <a:endParaRPr>
              <a:solidFill>
                <a:srgbClr val="FFF2CC"/>
              </a:solidFill>
              <a:latin typeface="Roboto"/>
              <a:ea typeface="Roboto"/>
              <a:cs typeface="Roboto"/>
              <a:sym typeface="Roboto"/>
            </a:endParaRPr>
          </a:p>
          <a:p>
            <a:pPr marL="0" marR="103344" lvl="0" indent="0" algn="just" rtl="0">
              <a:lnSpc>
                <a:spcPct val="100000"/>
              </a:lnSpc>
              <a:spcBef>
                <a:spcPts val="1000"/>
              </a:spcBef>
              <a:spcAft>
                <a:spcPts val="0"/>
              </a:spcAft>
              <a:buClr>
                <a:schemeClr val="dk1"/>
              </a:buClr>
              <a:buSzPts val="2800"/>
              <a:buNone/>
            </a:pPr>
            <a:endParaRPr>
              <a:solidFill>
                <a:srgbClr val="FFF2CC"/>
              </a:solidFill>
              <a:latin typeface="Roboto"/>
              <a:ea typeface="Roboto"/>
              <a:cs typeface="Roboto"/>
              <a:sym typeface="Roboto"/>
            </a:endParaRPr>
          </a:p>
          <a:p>
            <a:pPr marL="0" marR="103344" lvl="0" indent="0" algn="just" rtl="0">
              <a:lnSpc>
                <a:spcPct val="100000"/>
              </a:lnSpc>
              <a:spcBef>
                <a:spcPts val="1000"/>
              </a:spcBef>
              <a:spcAft>
                <a:spcPts val="0"/>
              </a:spcAft>
              <a:buClr>
                <a:srgbClr val="FFFF00"/>
              </a:buClr>
              <a:buSzPts val="2800"/>
              <a:buNone/>
            </a:pPr>
            <a:r>
              <a:rPr lang="es-CL">
                <a:solidFill>
                  <a:srgbClr val="FFF2CC"/>
                </a:solidFill>
                <a:latin typeface="Roboto"/>
                <a:ea typeface="Roboto"/>
                <a:cs typeface="Roboto"/>
                <a:sym typeface="Roboto"/>
              </a:rPr>
              <a:t>Agradecimientos a los estudiantes por la</a:t>
            </a:r>
            <a:endParaRPr>
              <a:solidFill>
                <a:srgbClr val="FFF2CC"/>
              </a:solidFill>
              <a:latin typeface="Roboto"/>
              <a:ea typeface="Roboto"/>
              <a:cs typeface="Roboto"/>
              <a:sym typeface="Roboto"/>
            </a:endParaRPr>
          </a:p>
          <a:p>
            <a:pPr marL="0" marR="103344" lvl="0" indent="0" algn="just" rtl="0">
              <a:lnSpc>
                <a:spcPct val="100000"/>
              </a:lnSpc>
              <a:spcBef>
                <a:spcPts val="1000"/>
              </a:spcBef>
              <a:spcAft>
                <a:spcPts val="0"/>
              </a:spcAft>
              <a:buClr>
                <a:srgbClr val="FFFF00"/>
              </a:buClr>
              <a:buSzPts val="2800"/>
              <a:buNone/>
            </a:pPr>
            <a:r>
              <a:rPr lang="es-CL">
                <a:solidFill>
                  <a:srgbClr val="FFF2CC"/>
                </a:solidFill>
                <a:latin typeface="Roboto"/>
                <a:ea typeface="Roboto"/>
                <a:cs typeface="Roboto"/>
                <a:sym typeface="Roboto"/>
              </a:rPr>
              <a:t>participación y entusiasmo, y a los padres por el apoyo en los disfraces, y accesorios. </a:t>
            </a:r>
            <a:endParaRPr>
              <a:solidFill>
                <a:srgbClr val="FFF2CC"/>
              </a:solidFill>
              <a:latin typeface="Roboto"/>
              <a:ea typeface="Roboto"/>
              <a:cs typeface="Roboto"/>
              <a:sym typeface="Roboto"/>
            </a:endParaRPr>
          </a:p>
        </p:txBody>
      </p:sp>
      <p:pic>
        <p:nvPicPr>
          <p:cNvPr id="106" name="Google Shape;106;p2"/>
          <p:cNvPicPr preferRelativeResize="0"/>
          <p:nvPr/>
        </p:nvPicPr>
        <p:blipFill rotWithShape="1">
          <a:blip r:embed="rId3">
            <a:alphaModFix/>
          </a:blip>
          <a:srcRect/>
          <a:stretch/>
        </p:blipFill>
        <p:spPr>
          <a:xfrm>
            <a:off x="8867100" y="1266100"/>
            <a:ext cx="3010825" cy="43808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e9b20db262_1_5"/>
          <p:cNvSpPr txBox="1">
            <a:spLocks noGrp="1"/>
          </p:cNvSpPr>
          <p:nvPr>
            <p:ph type="title"/>
          </p:nvPr>
        </p:nvSpPr>
        <p:spPr>
          <a:xfrm>
            <a:off x="838200" y="365126"/>
            <a:ext cx="10515600" cy="59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00"/>
              </a:buClr>
              <a:buSzPct val="100000"/>
              <a:buFont typeface="Abril Fatface"/>
              <a:buNone/>
            </a:pPr>
            <a:r>
              <a:rPr lang="es-CL" i="0">
                <a:solidFill>
                  <a:srgbClr val="FFF2CC"/>
                </a:solidFill>
                <a:latin typeface="Roboto"/>
                <a:ea typeface="Roboto"/>
                <a:cs typeface="Roboto"/>
                <a:sym typeface="Roboto"/>
              </a:rPr>
              <a:t>5. Evaluaciones </a:t>
            </a:r>
            <a:endParaRPr i="0">
              <a:solidFill>
                <a:srgbClr val="FFF2CC"/>
              </a:solidFill>
              <a:latin typeface="Roboto"/>
              <a:ea typeface="Roboto"/>
              <a:cs typeface="Roboto"/>
              <a:sym typeface="Roboto"/>
            </a:endParaRPr>
          </a:p>
        </p:txBody>
      </p:sp>
      <p:sp>
        <p:nvSpPr>
          <p:cNvPr id="222" name="Google Shape;222;ge9b20db262_1_5"/>
          <p:cNvSpPr txBox="1">
            <a:spLocks noGrp="1"/>
          </p:cNvSpPr>
          <p:nvPr>
            <p:ph type="body" idx="1"/>
          </p:nvPr>
        </p:nvSpPr>
        <p:spPr>
          <a:xfrm>
            <a:off x="838200" y="1336431"/>
            <a:ext cx="10515600" cy="48357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s-CL" b="1" u="sng">
                <a:solidFill>
                  <a:srgbClr val="FFF2CC"/>
                </a:solidFill>
                <a:latin typeface="Roboto"/>
                <a:ea typeface="Roboto"/>
                <a:cs typeface="Roboto"/>
                <a:sym typeface="Roboto"/>
              </a:rPr>
              <a:t>Modalidad de guías:</a:t>
            </a:r>
            <a:endParaRPr b="1" u="sng">
              <a:solidFill>
                <a:srgbClr val="FFF2CC"/>
              </a:solidFill>
              <a:latin typeface="Roboto"/>
              <a:ea typeface="Roboto"/>
              <a:cs typeface="Roboto"/>
              <a:sym typeface="Roboto"/>
            </a:endParaRPr>
          </a:p>
          <a:p>
            <a:pPr marL="228600" lvl="0" indent="-50800" algn="just" rtl="0">
              <a:lnSpc>
                <a:spcPct val="100000"/>
              </a:lnSpc>
              <a:spcBef>
                <a:spcPts val="0"/>
              </a:spcBef>
              <a:spcAft>
                <a:spcPts val="0"/>
              </a:spcAft>
              <a:buClr>
                <a:schemeClr val="dk1"/>
              </a:buClr>
              <a:buSzPts val="2800"/>
              <a:buNone/>
            </a:pP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ts val="2800"/>
              <a:buNone/>
            </a:pPr>
            <a:r>
              <a:rPr lang="es-CL">
                <a:solidFill>
                  <a:srgbClr val="FFF2CC"/>
                </a:solidFill>
                <a:latin typeface="Roboto"/>
                <a:ea typeface="Roboto"/>
                <a:cs typeface="Roboto"/>
                <a:sym typeface="Roboto"/>
              </a:rPr>
              <a:t>El objetivo de la guía es trabajar con aquellos estudiantes que no pueden asistir al colegio y tampoco se pueden conectar.</a:t>
            </a: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ts val="2800"/>
              <a:buNone/>
            </a:pP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ts val="2800"/>
              <a:buNone/>
            </a:pPr>
            <a:r>
              <a:rPr lang="es-CL">
                <a:solidFill>
                  <a:srgbClr val="FFF2CC"/>
                </a:solidFill>
                <a:latin typeface="Roboto"/>
                <a:ea typeface="Roboto"/>
                <a:cs typeface="Roboto"/>
                <a:sym typeface="Roboto"/>
              </a:rPr>
              <a:t>El material es entregado por UTP, y la primera entrega fue el día viernes 13 de agosto.</a:t>
            </a: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ts val="2800"/>
              <a:buNone/>
            </a:pP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ts val="2800"/>
              <a:buNone/>
            </a:pPr>
            <a:r>
              <a:rPr lang="es-CL">
                <a:solidFill>
                  <a:srgbClr val="FFF2CC"/>
                </a:solidFill>
                <a:latin typeface="Roboto"/>
                <a:ea typeface="Roboto"/>
                <a:cs typeface="Roboto"/>
                <a:sym typeface="Roboto"/>
              </a:rPr>
              <a:t>Para esta modalidad debe acercarse al establecimiento a firmar un compromiso.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title"/>
          </p:nvPr>
        </p:nvSpPr>
        <p:spPr>
          <a:xfrm>
            <a:off x="523500" y="340069"/>
            <a:ext cx="10515600" cy="705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6. Mes de la Solidaridad </a:t>
            </a:r>
            <a:endParaRPr i="0">
              <a:solidFill>
                <a:srgbClr val="FFF2CC"/>
              </a:solidFill>
              <a:latin typeface="Roboto"/>
              <a:ea typeface="Roboto"/>
              <a:cs typeface="Roboto"/>
              <a:sym typeface="Roboto"/>
            </a:endParaRPr>
          </a:p>
        </p:txBody>
      </p:sp>
      <p:sp>
        <p:nvSpPr>
          <p:cNvPr id="228" name="Google Shape;228;p12"/>
          <p:cNvSpPr txBox="1">
            <a:spLocks noGrp="1"/>
          </p:cNvSpPr>
          <p:nvPr>
            <p:ph type="body" idx="1"/>
          </p:nvPr>
        </p:nvSpPr>
        <p:spPr>
          <a:xfrm>
            <a:off x="392350" y="1242200"/>
            <a:ext cx="11276700" cy="192480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00000"/>
              </a:lnSpc>
              <a:spcBef>
                <a:spcPts val="1000"/>
              </a:spcBef>
              <a:spcAft>
                <a:spcPts val="0"/>
              </a:spcAft>
              <a:buClr>
                <a:srgbClr val="FFFF00"/>
              </a:buClr>
              <a:buSzPts val="2800"/>
              <a:buNone/>
            </a:pPr>
            <a:r>
              <a:rPr lang="es-CL">
                <a:solidFill>
                  <a:srgbClr val="FFF2CC"/>
                </a:solidFill>
                <a:latin typeface="Roboto"/>
                <a:ea typeface="Roboto"/>
                <a:cs typeface="Roboto"/>
                <a:sym typeface="Roboto"/>
              </a:rPr>
              <a:t>Promover en el curso y whatsapp Campaña alimentos y útiles escolares hasta el 31 de agosto</a:t>
            </a:r>
            <a:endParaRPr>
              <a:solidFill>
                <a:srgbClr val="FFF2CC"/>
              </a:solidFill>
              <a:latin typeface="Roboto"/>
              <a:ea typeface="Roboto"/>
              <a:cs typeface="Roboto"/>
              <a:sym typeface="Roboto"/>
            </a:endParaRPr>
          </a:p>
          <a:p>
            <a:pPr marL="0" lvl="0" indent="0" algn="just" rtl="0">
              <a:lnSpc>
                <a:spcPct val="100000"/>
              </a:lnSpc>
              <a:spcBef>
                <a:spcPts val="1000"/>
              </a:spcBef>
              <a:spcAft>
                <a:spcPts val="0"/>
              </a:spcAft>
              <a:buClr>
                <a:srgbClr val="FFFF00"/>
              </a:buClr>
              <a:buSzPts val="2800"/>
              <a:buNone/>
            </a:pPr>
            <a:r>
              <a:rPr lang="es-CL">
                <a:solidFill>
                  <a:srgbClr val="FFF2CC"/>
                </a:solidFill>
                <a:latin typeface="Roboto"/>
                <a:ea typeface="Roboto"/>
                <a:cs typeface="Roboto"/>
                <a:sym typeface="Roboto"/>
              </a:rPr>
              <a:t>Promover el compromiso solidario al interior del curso ( se está organizando un compromiso solidario por curso).</a:t>
            </a:r>
            <a:endParaRPr>
              <a:solidFill>
                <a:srgbClr val="FFFF00"/>
              </a:solidFill>
            </a:endParaRPr>
          </a:p>
        </p:txBody>
      </p:sp>
      <p:pic>
        <p:nvPicPr>
          <p:cNvPr id="229" name="Google Shape;229;p12"/>
          <p:cNvPicPr preferRelativeResize="0"/>
          <p:nvPr/>
        </p:nvPicPr>
        <p:blipFill rotWithShape="1">
          <a:blip r:embed="rId3">
            <a:alphaModFix/>
          </a:blip>
          <a:srcRect/>
          <a:stretch/>
        </p:blipFill>
        <p:spPr>
          <a:xfrm>
            <a:off x="2344592" y="3166997"/>
            <a:ext cx="6419850" cy="3209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title"/>
          </p:nvPr>
        </p:nvSpPr>
        <p:spPr>
          <a:xfrm>
            <a:off x="838200" y="365126"/>
            <a:ext cx="10515600" cy="521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00"/>
              </a:buClr>
              <a:buSzPct val="100000"/>
              <a:buFont typeface="Abril Fatface"/>
              <a:buNone/>
            </a:pPr>
            <a:r>
              <a:rPr lang="es-CL" i="0">
                <a:solidFill>
                  <a:srgbClr val="FFF2CC"/>
                </a:solidFill>
                <a:latin typeface="Roboto"/>
                <a:ea typeface="Roboto"/>
                <a:cs typeface="Roboto"/>
                <a:sym typeface="Roboto"/>
              </a:rPr>
              <a:t>7. Pausa Pedagógica</a:t>
            </a:r>
            <a:endParaRPr i="0">
              <a:solidFill>
                <a:srgbClr val="FFF2CC"/>
              </a:solidFill>
              <a:latin typeface="Roboto"/>
              <a:ea typeface="Roboto"/>
              <a:cs typeface="Roboto"/>
              <a:sym typeface="Roboto"/>
            </a:endParaRPr>
          </a:p>
        </p:txBody>
      </p:sp>
      <p:sp>
        <p:nvSpPr>
          <p:cNvPr id="235" name="Google Shape;235;p13"/>
          <p:cNvSpPr txBox="1">
            <a:spLocks noGrp="1"/>
          </p:cNvSpPr>
          <p:nvPr>
            <p:ph type="body" idx="1"/>
          </p:nvPr>
        </p:nvSpPr>
        <p:spPr>
          <a:xfrm>
            <a:off x="838200" y="1266100"/>
            <a:ext cx="8151600" cy="448140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00000"/>
              </a:lnSpc>
              <a:spcBef>
                <a:spcPts val="0"/>
              </a:spcBef>
              <a:spcAft>
                <a:spcPts val="0"/>
              </a:spcAft>
              <a:buClr>
                <a:schemeClr val="dk1"/>
              </a:buClr>
              <a:buSzPts val="1100"/>
              <a:buFont typeface="Arial"/>
              <a:buNone/>
            </a:pPr>
            <a:r>
              <a:rPr lang="es-CL" sz="3000">
                <a:solidFill>
                  <a:srgbClr val="FFF2CC"/>
                </a:solidFill>
                <a:latin typeface="Roboto"/>
                <a:ea typeface="Roboto"/>
                <a:cs typeface="Roboto"/>
                <a:sym typeface="Roboto"/>
              </a:rPr>
              <a:t>El día Miércoles 25 de Agosto tendremos pausa pedagógica, por lo tanto ese día no habrán clases en modalidad presencial ni online, no deben venir al colegio.</a:t>
            </a:r>
            <a:endParaRPr sz="3000">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ts val="1100"/>
              <a:buFont typeface="Arial"/>
              <a:buNone/>
            </a:pPr>
            <a:endParaRPr sz="3000">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ts val="1100"/>
              <a:buNone/>
            </a:pPr>
            <a:r>
              <a:rPr lang="es-CL" sz="3000">
                <a:solidFill>
                  <a:srgbClr val="FFF2CC"/>
                </a:solidFill>
                <a:latin typeface="Roboto"/>
                <a:ea typeface="Roboto"/>
                <a:cs typeface="Roboto"/>
                <a:sym typeface="Roboto"/>
              </a:rPr>
              <a:t>Esta pausa tiene por objetivo que ustedes puedan ponerse al día en las tareas pendientes, además ese día también las dependencias del establecimiento serán sanitizadas, por lo cual se encontrará cerrado.</a:t>
            </a:r>
            <a:endParaRPr sz="3000">
              <a:latin typeface="Roboto"/>
              <a:ea typeface="Roboto"/>
              <a:cs typeface="Roboto"/>
              <a:sym typeface="Roboto"/>
            </a:endParaRPr>
          </a:p>
        </p:txBody>
      </p:sp>
      <p:pic>
        <p:nvPicPr>
          <p:cNvPr id="236" name="Google Shape;236;p13"/>
          <p:cNvPicPr preferRelativeResize="0"/>
          <p:nvPr/>
        </p:nvPicPr>
        <p:blipFill>
          <a:blip r:embed="rId3">
            <a:alphaModFix/>
          </a:blip>
          <a:stretch>
            <a:fillRect/>
          </a:stretch>
        </p:blipFill>
        <p:spPr>
          <a:xfrm>
            <a:off x="9142200" y="1247766"/>
            <a:ext cx="2897402" cy="43624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838200" y="225083"/>
            <a:ext cx="10515600" cy="9425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8. Encuesta IVE y Habilidades para la Vida</a:t>
            </a:r>
            <a:endParaRPr i="0">
              <a:solidFill>
                <a:srgbClr val="FFF2CC"/>
              </a:solidFill>
              <a:latin typeface="Roboto"/>
              <a:ea typeface="Roboto"/>
              <a:cs typeface="Roboto"/>
              <a:sym typeface="Roboto"/>
            </a:endParaRPr>
          </a:p>
        </p:txBody>
      </p:sp>
      <p:sp>
        <p:nvSpPr>
          <p:cNvPr id="242" name="Google Shape;242;p14"/>
          <p:cNvSpPr txBox="1">
            <a:spLocks noGrp="1"/>
          </p:cNvSpPr>
          <p:nvPr>
            <p:ph type="body" idx="1"/>
          </p:nvPr>
        </p:nvSpPr>
        <p:spPr>
          <a:xfrm>
            <a:off x="390925" y="1240875"/>
            <a:ext cx="11236500" cy="41604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s-CL">
                <a:solidFill>
                  <a:srgbClr val="FFF2CC"/>
                </a:solidFill>
                <a:latin typeface="Roboto"/>
                <a:ea typeface="Roboto"/>
                <a:cs typeface="Roboto"/>
                <a:sym typeface="Roboto"/>
              </a:rPr>
              <a:t>La encuesta de Índice de vulnerabilidad escolar, es un instrumento que es entregado por JUNAEB, para determinar el tramo en el que se encuentran los estudiantes del establecimiento, para finalmente ir entregando apoyo y beneficios a los estudiantes más vulnerables. </a:t>
            </a:r>
            <a:endParaRPr>
              <a:solidFill>
                <a:srgbClr val="FFF2CC"/>
              </a:solidFill>
              <a:latin typeface="Roboto"/>
              <a:ea typeface="Roboto"/>
              <a:cs typeface="Roboto"/>
              <a:sym typeface="Roboto"/>
            </a:endParaRPr>
          </a:p>
          <a:p>
            <a:pPr marL="177800" lvl="0" indent="0" algn="just" rtl="0">
              <a:lnSpc>
                <a:spcPct val="100000"/>
              </a:lnSpc>
              <a:spcBef>
                <a:spcPts val="0"/>
              </a:spcBef>
              <a:spcAft>
                <a:spcPts val="0"/>
              </a:spcAft>
              <a:buClr>
                <a:schemeClr val="dk1"/>
              </a:buClr>
              <a:buSzPts val="2800"/>
              <a:buNone/>
            </a:pP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chemeClr val="dk1"/>
              </a:buClr>
              <a:buSzPts val="2800"/>
              <a:buNone/>
            </a:pPr>
            <a:r>
              <a:rPr lang="es-CL">
                <a:solidFill>
                  <a:srgbClr val="FFF2CC"/>
                </a:solidFill>
                <a:latin typeface="Roboto"/>
                <a:ea typeface="Roboto"/>
                <a:cs typeface="Roboto"/>
                <a:sym typeface="Roboto"/>
              </a:rPr>
              <a:t>Los cursos que participan de la encuesta IVE son: </a:t>
            </a:r>
            <a:endParaRPr>
              <a:solidFill>
                <a:srgbClr val="FFF2CC"/>
              </a:solidFill>
              <a:latin typeface="Roboto"/>
              <a:ea typeface="Roboto"/>
              <a:cs typeface="Roboto"/>
              <a:sym typeface="Roboto"/>
            </a:endParaRPr>
          </a:p>
          <a:p>
            <a:pPr marL="457200" lvl="0" indent="-342900" algn="just" rtl="0">
              <a:lnSpc>
                <a:spcPct val="100000"/>
              </a:lnSpc>
              <a:spcBef>
                <a:spcPts val="0"/>
              </a:spcBef>
              <a:spcAft>
                <a:spcPts val="0"/>
              </a:spcAft>
              <a:buClr>
                <a:srgbClr val="FFF2CC"/>
              </a:buClr>
              <a:buSzPts val="1800"/>
              <a:buFont typeface="Roboto"/>
              <a:buChar char="-"/>
            </a:pPr>
            <a:r>
              <a:rPr lang="es-CL">
                <a:solidFill>
                  <a:srgbClr val="FFF2CC"/>
                </a:solidFill>
                <a:latin typeface="Roboto"/>
                <a:ea typeface="Roboto"/>
                <a:cs typeface="Roboto"/>
                <a:sym typeface="Roboto"/>
              </a:rPr>
              <a:t>Pre kínder, Kínder, 1º básico, 5º básico y 1º medio. </a:t>
            </a:r>
            <a:endParaRPr>
              <a:solidFill>
                <a:srgbClr val="FFF2CC"/>
              </a:solidFill>
              <a:latin typeface="Roboto"/>
              <a:ea typeface="Roboto"/>
              <a:cs typeface="Roboto"/>
              <a:sym typeface="Roboto"/>
            </a:endParaRPr>
          </a:p>
          <a:p>
            <a:pPr marL="457200" lvl="0" indent="-342900" algn="just" rtl="0">
              <a:lnSpc>
                <a:spcPct val="100000"/>
              </a:lnSpc>
              <a:spcBef>
                <a:spcPts val="0"/>
              </a:spcBef>
              <a:spcAft>
                <a:spcPts val="0"/>
              </a:spcAft>
              <a:buClr>
                <a:srgbClr val="FFF2CC"/>
              </a:buClr>
              <a:buSzPts val="1800"/>
              <a:buFont typeface="Roboto"/>
              <a:buChar char="-"/>
            </a:pPr>
            <a:r>
              <a:rPr lang="es-CL">
                <a:solidFill>
                  <a:srgbClr val="FFF2CC"/>
                </a:solidFill>
                <a:latin typeface="Roboto"/>
                <a:ea typeface="Roboto"/>
                <a:cs typeface="Roboto"/>
                <a:sym typeface="Roboto"/>
              </a:rPr>
              <a:t>La encuesta se puede responder online, o solicitando el documento para completar. (Está a cargo Srta. Marta Sologuren). </a:t>
            </a:r>
            <a:endParaRPr>
              <a:solidFill>
                <a:srgbClr val="FFF2CC"/>
              </a:solidFill>
              <a:latin typeface="Roboto"/>
              <a:ea typeface="Roboto"/>
              <a:cs typeface="Roboto"/>
              <a:sym typeface="Roboto"/>
            </a:endParaRPr>
          </a:p>
        </p:txBody>
      </p:sp>
      <p:pic>
        <p:nvPicPr>
          <p:cNvPr id="243" name="Google Shape;243;p14"/>
          <p:cNvPicPr preferRelativeResize="0"/>
          <p:nvPr/>
        </p:nvPicPr>
        <p:blipFill>
          <a:blip r:embed="rId3">
            <a:alphaModFix/>
          </a:blip>
          <a:stretch>
            <a:fillRect/>
          </a:stretch>
        </p:blipFill>
        <p:spPr>
          <a:xfrm>
            <a:off x="5188950" y="5255050"/>
            <a:ext cx="5982151" cy="1602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e9b1ee37f6_1_24"/>
          <p:cNvSpPr txBox="1">
            <a:spLocks noGrp="1"/>
          </p:cNvSpPr>
          <p:nvPr>
            <p:ph type="title"/>
          </p:nvPr>
        </p:nvSpPr>
        <p:spPr>
          <a:xfrm>
            <a:off x="838200" y="225083"/>
            <a:ext cx="10515600" cy="94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8. Encuesta IVE y Habilidades para la Vida</a:t>
            </a:r>
            <a:endParaRPr i="0">
              <a:solidFill>
                <a:srgbClr val="FFF2CC"/>
              </a:solidFill>
              <a:latin typeface="Roboto"/>
              <a:ea typeface="Roboto"/>
              <a:cs typeface="Roboto"/>
              <a:sym typeface="Roboto"/>
            </a:endParaRPr>
          </a:p>
        </p:txBody>
      </p:sp>
      <p:sp>
        <p:nvSpPr>
          <p:cNvPr id="249" name="Google Shape;249;ge9b1ee37f6_1_24"/>
          <p:cNvSpPr txBox="1">
            <a:spLocks noGrp="1"/>
          </p:cNvSpPr>
          <p:nvPr>
            <p:ph type="body" idx="1"/>
          </p:nvPr>
        </p:nvSpPr>
        <p:spPr>
          <a:xfrm>
            <a:off x="838200" y="1524130"/>
            <a:ext cx="10515600" cy="4160400"/>
          </a:xfrm>
          <a:prstGeom prst="rect">
            <a:avLst/>
          </a:prstGeom>
          <a:noFill/>
          <a:ln>
            <a:noFill/>
          </a:ln>
        </p:spPr>
        <p:txBody>
          <a:bodyPr spcFirstLastPara="1" wrap="square" lIns="91425" tIns="45700" rIns="91425" bIns="45700" anchor="t" anchorCtr="0">
            <a:normAutofit fontScale="92500" lnSpcReduction="20000"/>
          </a:bodyPr>
          <a:lstStyle/>
          <a:p>
            <a:pPr marL="177800" lvl="0" indent="0" algn="just" rtl="0">
              <a:lnSpc>
                <a:spcPct val="100000"/>
              </a:lnSpc>
              <a:spcBef>
                <a:spcPts val="0"/>
              </a:spcBef>
              <a:spcAft>
                <a:spcPts val="0"/>
              </a:spcAft>
              <a:buClr>
                <a:schemeClr val="dk1"/>
              </a:buClr>
              <a:buSzPct val="100000"/>
              <a:buNone/>
            </a:pPr>
            <a:r>
              <a:rPr lang="es-CL">
                <a:solidFill>
                  <a:srgbClr val="FFF2CC"/>
                </a:solidFill>
                <a:latin typeface="Roboto"/>
                <a:ea typeface="Roboto"/>
                <a:cs typeface="Roboto"/>
                <a:sym typeface="Roboto"/>
              </a:rPr>
              <a:t>La encuesta que se está aplicando desde Habilidades para la Vida y JUNAEB es el - Cuestionario PSC 17- Pediatric Symptom Checklist (lista de síntomas pediátricos). Esta encuesta se aplica a los apoderados, y es para detectar factores de riesgo psicosocial en los niños y niñas, evaluando el estado emocional, a propósito de la pandemia y ver si es necesario algún tipo de apoyo o acompañamiento emocional. </a:t>
            </a:r>
            <a:endParaRPr>
              <a:solidFill>
                <a:srgbClr val="FFF2CC"/>
              </a:solidFill>
              <a:latin typeface="Roboto"/>
              <a:ea typeface="Roboto"/>
              <a:cs typeface="Roboto"/>
              <a:sym typeface="Roboto"/>
            </a:endParaRPr>
          </a:p>
          <a:p>
            <a:pPr marL="177800" lvl="0" indent="0" algn="just" rtl="0">
              <a:lnSpc>
                <a:spcPct val="100000"/>
              </a:lnSpc>
              <a:spcBef>
                <a:spcPts val="0"/>
              </a:spcBef>
              <a:spcAft>
                <a:spcPts val="0"/>
              </a:spcAft>
              <a:buClr>
                <a:schemeClr val="dk1"/>
              </a:buClr>
              <a:buSzPct val="100000"/>
              <a:buNone/>
            </a:pPr>
            <a:endParaRPr>
              <a:solidFill>
                <a:srgbClr val="FFF2CC"/>
              </a:solidFill>
              <a:latin typeface="Roboto"/>
              <a:ea typeface="Roboto"/>
              <a:cs typeface="Roboto"/>
              <a:sym typeface="Roboto"/>
            </a:endParaRPr>
          </a:p>
          <a:p>
            <a:pPr marL="177800" lvl="0" indent="0" algn="just" rtl="0">
              <a:lnSpc>
                <a:spcPct val="100000"/>
              </a:lnSpc>
              <a:spcBef>
                <a:spcPts val="0"/>
              </a:spcBef>
              <a:spcAft>
                <a:spcPts val="0"/>
              </a:spcAft>
              <a:buClr>
                <a:schemeClr val="dk1"/>
              </a:buClr>
              <a:buSzPct val="100000"/>
              <a:buNone/>
            </a:pPr>
            <a:r>
              <a:rPr lang="es-CL">
                <a:solidFill>
                  <a:srgbClr val="FFF2CC"/>
                </a:solidFill>
                <a:latin typeface="Roboto"/>
                <a:ea typeface="Roboto"/>
                <a:cs typeface="Roboto"/>
                <a:sym typeface="Roboto"/>
              </a:rPr>
              <a:t>Los cursos que deben responder la encuesta son: </a:t>
            </a:r>
            <a:endParaRPr>
              <a:solidFill>
                <a:srgbClr val="FFF2CC"/>
              </a:solidFill>
              <a:latin typeface="Roboto"/>
              <a:ea typeface="Roboto"/>
              <a:cs typeface="Roboto"/>
              <a:sym typeface="Roboto"/>
            </a:endParaRPr>
          </a:p>
          <a:p>
            <a:pPr marL="177800" lvl="0" indent="0" algn="just" rtl="0">
              <a:lnSpc>
                <a:spcPct val="100000"/>
              </a:lnSpc>
              <a:spcBef>
                <a:spcPts val="0"/>
              </a:spcBef>
              <a:spcAft>
                <a:spcPts val="0"/>
              </a:spcAft>
              <a:buClr>
                <a:schemeClr val="dk1"/>
              </a:buClr>
              <a:buSzPct val="100000"/>
              <a:buNone/>
            </a:pPr>
            <a:r>
              <a:rPr lang="es-CL">
                <a:solidFill>
                  <a:srgbClr val="FFF2CC"/>
                </a:solidFill>
                <a:latin typeface="Roboto"/>
                <a:ea typeface="Roboto"/>
                <a:cs typeface="Roboto"/>
                <a:sym typeface="Roboto"/>
              </a:rPr>
              <a:t>Pre-kinder - 1º básico - 3º básico </a:t>
            </a:r>
            <a:endParaRPr>
              <a:solidFill>
                <a:srgbClr val="FFF2CC"/>
              </a:solidFill>
              <a:latin typeface="Roboto"/>
              <a:ea typeface="Roboto"/>
              <a:cs typeface="Roboto"/>
              <a:sym typeface="Roboto"/>
            </a:endParaRPr>
          </a:p>
          <a:p>
            <a:pPr marL="177800" lvl="0" indent="0" algn="just" rtl="0">
              <a:lnSpc>
                <a:spcPct val="100000"/>
              </a:lnSpc>
              <a:spcBef>
                <a:spcPts val="0"/>
              </a:spcBef>
              <a:spcAft>
                <a:spcPts val="0"/>
              </a:spcAft>
              <a:buClr>
                <a:schemeClr val="dk1"/>
              </a:buClr>
              <a:buSzPct val="100000"/>
              <a:buNone/>
            </a:pPr>
            <a:r>
              <a:rPr lang="es-CL">
                <a:solidFill>
                  <a:srgbClr val="FFF2CC"/>
                </a:solidFill>
                <a:latin typeface="Roboto"/>
                <a:ea typeface="Roboto"/>
                <a:cs typeface="Roboto"/>
                <a:sym typeface="Roboto"/>
              </a:rPr>
              <a:t>Los profesores mantienen encuestas impresas, y también les enviará el link para responder de manera online.</a:t>
            </a:r>
            <a:endParaRPr>
              <a:solidFill>
                <a:srgbClr val="FFF2CC"/>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a:spLocks noGrp="1"/>
          </p:cNvSpPr>
          <p:nvPr>
            <p:ph type="title"/>
          </p:nvPr>
        </p:nvSpPr>
        <p:spPr>
          <a:xfrm>
            <a:off x="401300" y="469476"/>
            <a:ext cx="10515600" cy="521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00"/>
              </a:buClr>
              <a:buSzPct val="100000"/>
              <a:buFont typeface="Abril Fatface"/>
              <a:buNone/>
            </a:pPr>
            <a:r>
              <a:rPr lang="es-CL" i="0">
                <a:solidFill>
                  <a:srgbClr val="FFF2CC"/>
                </a:solidFill>
                <a:latin typeface="Roboto"/>
                <a:ea typeface="Roboto"/>
                <a:cs typeface="Roboto"/>
                <a:sym typeface="Roboto"/>
              </a:rPr>
              <a:t>Electividad y proyectos</a:t>
            </a:r>
            <a:endParaRPr i="0">
              <a:solidFill>
                <a:srgbClr val="FFF2CC"/>
              </a:solidFill>
              <a:latin typeface="Roboto"/>
              <a:ea typeface="Roboto"/>
              <a:cs typeface="Roboto"/>
              <a:sym typeface="Roboto"/>
            </a:endParaRPr>
          </a:p>
        </p:txBody>
      </p:sp>
      <p:sp>
        <p:nvSpPr>
          <p:cNvPr id="255" name="Google Shape;255;p15"/>
          <p:cNvSpPr txBox="1">
            <a:spLocks noGrp="1"/>
          </p:cNvSpPr>
          <p:nvPr>
            <p:ph type="body" idx="1"/>
          </p:nvPr>
        </p:nvSpPr>
        <p:spPr>
          <a:xfrm>
            <a:off x="401300" y="1230175"/>
            <a:ext cx="8184900" cy="5307600"/>
          </a:xfrm>
          <a:prstGeom prst="rect">
            <a:avLst/>
          </a:prstGeom>
          <a:noFill/>
          <a:ln w="9525" cap="flat" cmpd="sng">
            <a:solidFill>
              <a:srgbClr val="FFFF0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0" lvl="0" indent="0" algn="l" rtl="0">
              <a:lnSpc>
                <a:spcPct val="100000"/>
              </a:lnSpc>
              <a:spcBef>
                <a:spcPts val="0"/>
              </a:spcBef>
              <a:spcAft>
                <a:spcPts val="0"/>
              </a:spcAft>
              <a:buNone/>
            </a:pPr>
            <a:r>
              <a:rPr lang="es-CL">
                <a:solidFill>
                  <a:srgbClr val="FFF2CC"/>
                </a:solidFill>
                <a:latin typeface="Roboto"/>
                <a:ea typeface="Roboto"/>
                <a:cs typeface="Roboto"/>
                <a:sym typeface="Roboto"/>
              </a:rPr>
              <a:t>8 ° Básico - II° Medio</a:t>
            </a:r>
            <a:endParaRPr>
              <a:solidFill>
                <a:srgbClr val="FFF2CC"/>
              </a:solidFill>
              <a:latin typeface="Roboto"/>
              <a:ea typeface="Roboto"/>
              <a:cs typeface="Roboto"/>
              <a:sym typeface="Roboto"/>
            </a:endParaRPr>
          </a:p>
          <a:p>
            <a:pPr marL="457200" lvl="0" indent="-334327" algn="l"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Jornada de Reflexión con estudiantes y apoderados</a:t>
            </a:r>
            <a:endParaRPr>
              <a:solidFill>
                <a:srgbClr val="FFF2CC"/>
              </a:solidFill>
              <a:latin typeface="Roboto"/>
              <a:ea typeface="Roboto"/>
              <a:cs typeface="Roboto"/>
              <a:sym typeface="Roboto"/>
            </a:endParaRPr>
          </a:p>
          <a:p>
            <a:pPr marL="457200" lvl="0" indent="-334327" algn="l"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Camino a la Enseñanza Media (8° Básico) </a:t>
            </a:r>
            <a:endParaRPr>
              <a:solidFill>
                <a:srgbClr val="FFF2CC"/>
              </a:solidFill>
              <a:latin typeface="Roboto"/>
              <a:ea typeface="Roboto"/>
              <a:cs typeface="Roboto"/>
              <a:sym typeface="Roboto"/>
            </a:endParaRPr>
          </a:p>
          <a:p>
            <a:pPr marL="0" lvl="0" indent="0" algn="l" rtl="0">
              <a:lnSpc>
                <a:spcPct val="100000"/>
              </a:lnSpc>
              <a:spcBef>
                <a:spcPts val="0"/>
              </a:spcBef>
              <a:spcAft>
                <a:spcPts val="0"/>
              </a:spcAft>
              <a:buNone/>
            </a:pPr>
            <a:r>
              <a:rPr lang="es-CL">
                <a:solidFill>
                  <a:srgbClr val="FFF2CC"/>
                </a:solidFill>
                <a:latin typeface="Roboto"/>
                <a:ea typeface="Roboto"/>
                <a:cs typeface="Roboto"/>
                <a:sym typeface="Roboto"/>
              </a:rPr>
              <a:t>II° Medio : Jornada de Electividad </a:t>
            </a:r>
            <a:endParaRPr>
              <a:solidFill>
                <a:srgbClr val="FFF2CC"/>
              </a:solidFill>
              <a:latin typeface="Roboto"/>
              <a:ea typeface="Roboto"/>
              <a:cs typeface="Roboto"/>
              <a:sym typeface="Roboto"/>
            </a:endParaRPr>
          </a:p>
          <a:p>
            <a:pPr marL="0" lvl="0" indent="0" algn="l" rtl="0">
              <a:lnSpc>
                <a:spcPct val="100000"/>
              </a:lnSpc>
              <a:spcBef>
                <a:spcPts val="0"/>
              </a:spcBef>
              <a:spcAft>
                <a:spcPts val="0"/>
              </a:spcAft>
              <a:buNone/>
            </a:pPr>
            <a:r>
              <a:rPr lang="es-CL" u="sng">
                <a:solidFill>
                  <a:srgbClr val="FFF2CC"/>
                </a:solidFill>
                <a:latin typeface="Roboto"/>
                <a:ea typeface="Roboto"/>
                <a:cs typeface="Roboto"/>
                <a:sym typeface="Roboto"/>
              </a:rPr>
              <a:t>Presentación de Proyectos Media</a:t>
            </a:r>
            <a:endParaRPr u="sng">
              <a:solidFill>
                <a:srgbClr val="FFF2CC"/>
              </a:solidFill>
              <a:latin typeface="Roboto"/>
              <a:ea typeface="Roboto"/>
              <a:cs typeface="Roboto"/>
              <a:sym typeface="Roboto"/>
            </a:endParaRPr>
          </a:p>
          <a:p>
            <a:pPr marL="457200" lvl="0" indent="-334327" algn="l"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Talleres vocacionales</a:t>
            </a:r>
            <a:endParaRPr>
              <a:solidFill>
                <a:srgbClr val="FFF2CC"/>
              </a:solidFill>
              <a:latin typeface="Roboto"/>
              <a:ea typeface="Roboto"/>
              <a:cs typeface="Roboto"/>
              <a:sym typeface="Roboto"/>
            </a:endParaRPr>
          </a:p>
          <a:p>
            <a:pPr marL="457200" lvl="0" indent="-334327" algn="l"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Preparación PDT </a:t>
            </a:r>
            <a:endParaRPr>
              <a:solidFill>
                <a:srgbClr val="FFF2CC"/>
              </a:solidFill>
              <a:latin typeface="Roboto"/>
              <a:ea typeface="Roboto"/>
              <a:cs typeface="Roboto"/>
              <a:sym typeface="Roboto"/>
            </a:endParaRPr>
          </a:p>
          <a:p>
            <a:pPr marL="457200" lvl="0" indent="-334327" algn="l"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Salidas de trekking ( salidas a cerros de Santiago)</a:t>
            </a:r>
            <a:endParaRPr>
              <a:solidFill>
                <a:srgbClr val="FFF2CC"/>
              </a:solidFill>
              <a:latin typeface="Roboto"/>
              <a:ea typeface="Roboto"/>
              <a:cs typeface="Roboto"/>
              <a:sym typeface="Roboto"/>
            </a:endParaRPr>
          </a:p>
          <a:p>
            <a:pPr marL="457200" lvl="0" indent="-334327" algn="l"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Trabajos sociales en lugares apadrinados </a:t>
            </a:r>
            <a:endParaRPr>
              <a:solidFill>
                <a:srgbClr val="FFF2CC"/>
              </a:solidFill>
              <a:latin typeface="Roboto"/>
              <a:ea typeface="Roboto"/>
              <a:cs typeface="Roboto"/>
              <a:sym typeface="Roboto"/>
            </a:endParaRPr>
          </a:p>
          <a:p>
            <a:pPr marL="457200" lvl="0" indent="-334327" algn="l"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Encuestas vocacionales</a:t>
            </a:r>
            <a:endParaRPr>
              <a:solidFill>
                <a:srgbClr val="FFF2CC"/>
              </a:solidFill>
              <a:latin typeface="Roboto"/>
              <a:ea typeface="Roboto"/>
              <a:cs typeface="Roboto"/>
              <a:sym typeface="Roboto"/>
            </a:endParaRPr>
          </a:p>
          <a:p>
            <a:pPr marL="457200" lvl="0" indent="-334327" algn="l"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Desarrollo de competencias digitales </a:t>
            </a:r>
            <a:endParaRPr>
              <a:solidFill>
                <a:srgbClr val="FFF2CC"/>
              </a:solidFill>
              <a:latin typeface="Roboto"/>
              <a:ea typeface="Roboto"/>
              <a:cs typeface="Roboto"/>
              <a:sym typeface="Roboto"/>
            </a:endParaRPr>
          </a:p>
          <a:p>
            <a:pPr marL="457200" lvl="0" indent="-334327" algn="l"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Talleres de Inglés </a:t>
            </a:r>
            <a:endParaRPr>
              <a:solidFill>
                <a:srgbClr val="FFF2CC"/>
              </a:solidFill>
              <a:latin typeface="Roboto"/>
              <a:ea typeface="Roboto"/>
              <a:cs typeface="Roboto"/>
              <a:sym typeface="Roboto"/>
            </a:endParaRPr>
          </a:p>
          <a:p>
            <a:pPr marL="457200" lvl="0" indent="-334327" algn="l" rtl="0">
              <a:lnSpc>
                <a:spcPct val="100000"/>
              </a:lnSpc>
              <a:spcBef>
                <a:spcPts val="0"/>
              </a:spcBef>
              <a:spcAft>
                <a:spcPts val="0"/>
              </a:spcAft>
              <a:buClr>
                <a:srgbClr val="FFF2CC"/>
              </a:buClr>
              <a:buSzPct val="64285"/>
              <a:buFont typeface="Roboto"/>
              <a:buChar char="-"/>
            </a:pPr>
            <a:r>
              <a:rPr lang="es-CL">
                <a:solidFill>
                  <a:srgbClr val="FFF2CC"/>
                </a:solidFill>
                <a:latin typeface="Roboto"/>
                <a:ea typeface="Roboto"/>
                <a:cs typeface="Roboto"/>
                <a:sym typeface="Roboto"/>
              </a:rPr>
              <a:t>Jornadas de Reflexión fuera del establecimiento</a:t>
            </a:r>
            <a:endParaRPr>
              <a:solidFill>
                <a:srgbClr val="FFFF00"/>
              </a:solidFill>
            </a:endParaRPr>
          </a:p>
        </p:txBody>
      </p:sp>
      <p:pic>
        <p:nvPicPr>
          <p:cNvPr id="256" name="Google Shape;256;p15"/>
          <p:cNvPicPr preferRelativeResize="0"/>
          <p:nvPr/>
        </p:nvPicPr>
        <p:blipFill>
          <a:blip r:embed="rId3">
            <a:alphaModFix/>
          </a:blip>
          <a:stretch>
            <a:fillRect/>
          </a:stretch>
        </p:blipFill>
        <p:spPr>
          <a:xfrm>
            <a:off x="8777800" y="1519038"/>
            <a:ext cx="3156325" cy="42373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e9b20db262_0_13"/>
          <p:cNvSpPr txBox="1">
            <a:spLocks noGrp="1"/>
          </p:cNvSpPr>
          <p:nvPr>
            <p:ph type="title"/>
          </p:nvPr>
        </p:nvSpPr>
        <p:spPr>
          <a:xfrm>
            <a:off x="480375" y="186225"/>
            <a:ext cx="10515600" cy="1029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Electividad y proyectos</a:t>
            </a:r>
            <a:endParaRPr i="0"/>
          </a:p>
        </p:txBody>
      </p:sp>
      <p:sp>
        <p:nvSpPr>
          <p:cNvPr id="262" name="Google Shape;262;ge9b20db262_0_13"/>
          <p:cNvSpPr txBox="1">
            <a:spLocks noGrp="1"/>
          </p:cNvSpPr>
          <p:nvPr>
            <p:ph type="body" idx="1"/>
          </p:nvPr>
        </p:nvSpPr>
        <p:spPr>
          <a:xfrm>
            <a:off x="297750" y="1136925"/>
            <a:ext cx="11596500" cy="4914900"/>
          </a:xfrm>
          <a:prstGeom prst="rect">
            <a:avLst/>
          </a:prstGeom>
        </p:spPr>
        <p:txBody>
          <a:bodyPr spcFirstLastPara="1" wrap="square" lIns="91425" tIns="45700" rIns="91425" bIns="45700" anchor="t" anchorCtr="0">
            <a:normAutofit/>
          </a:bodyPr>
          <a:lstStyle/>
          <a:p>
            <a:pPr marL="457200" lvl="0" indent="-342900" algn="just" rtl="0">
              <a:spcBef>
                <a:spcPts val="1000"/>
              </a:spcBef>
              <a:spcAft>
                <a:spcPts val="0"/>
              </a:spcAft>
              <a:buClr>
                <a:srgbClr val="FFF2CC"/>
              </a:buClr>
              <a:buSzPts val="1800"/>
              <a:buFont typeface="Roboto"/>
              <a:buChar char="•"/>
            </a:pPr>
            <a:r>
              <a:rPr lang="es-CL" b="1">
                <a:solidFill>
                  <a:srgbClr val="FFF2CC"/>
                </a:solidFill>
                <a:latin typeface="Roboto"/>
                <a:ea typeface="Roboto"/>
                <a:cs typeface="Roboto"/>
                <a:sym typeface="Roboto"/>
              </a:rPr>
              <a:t>III° medio:</a:t>
            </a:r>
            <a:endParaRPr b="1">
              <a:solidFill>
                <a:srgbClr val="FFF2CC"/>
              </a:solidFill>
              <a:latin typeface="Roboto"/>
              <a:ea typeface="Roboto"/>
              <a:cs typeface="Roboto"/>
              <a:sym typeface="Roboto"/>
            </a:endParaRPr>
          </a:p>
          <a:p>
            <a:pPr marL="457200" lvl="0" indent="-342900" algn="just" rtl="0">
              <a:spcBef>
                <a:spcPts val="0"/>
              </a:spcBef>
              <a:spcAft>
                <a:spcPts val="0"/>
              </a:spcAft>
              <a:buClr>
                <a:srgbClr val="FFF2CC"/>
              </a:buClr>
              <a:buSzPts val="1800"/>
              <a:buFont typeface="Roboto"/>
              <a:buChar char="•"/>
            </a:pPr>
            <a:r>
              <a:rPr lang="es-CL">
                <a:solidFill>
                  <a:srgbClr val="FFF2CC"/>
                </a:solidFill>
                <a:latin typeface="Roboto"/>
                <a:ea typeface="Roboto"/>
                <a:cs typeface="Roboto"/>
                <a:sym typeface="Roboto"/>
              </a:rPr>
              <a:t>Electividad Formación General: Artes Musicales, Artes Visuales o Religión.</a:t>
            </a:r>
            <a:endParaRPr>
              <a:solidFill>
                <a:srgbClr val="FFF2CC"/>
              </a:solidFill>
              <a:latin typeface="Roboto"/>
              <a:ea typeface="Roboto"/>
              <a:cs typeface="Roboto"/>
              <a:sym typeface="Roboto"/>
            </a:endParaRPr>
          </a:p>
          <a:p>
            <a:pPr marL="457200" lvl="0" indent="-342900" algn="just" rtl="0">
              <a:spcBef>
                <a:spcPts val="0"/>
              </a:spcBef>
              <a:spcAft>
                <a:spcPts val="0"/>
              </a:spcAft>
              <a:buClr>
                <a:srgbClr val="FFF2CC"/>
              </a:buClr>
              <a:buSzPts val="1800"/>
              <a:buFont typeface="Roboto"/>
              <a:buChar char="•"/>
            </a:pPr>
            <a:r>
              <a:rPr lang="es-CL">
                <a:solidFill>
                  <a:srgbClr val="FFF2CC"/>
                </a:solidFill>
                <a:latin typeface="Roboto"/>
                <a:ea typeface="Roboto"/>
                <a:cs typeface="Roboto"/>
                <a:sym typeface="Roboto"/>
              </a:rPr>
              <a:t>Electividad Formación Diferenciada:</a:t>
            </a:r>
            <a:endParaRPr>
              <a:solidFill>
                <a:srgbClr val="FFF2CC"/>
              </a:solidFill>
              <a:latin typeface="Roboto"/>
              <a:ea typeface="Roboto"/>
              <a:cs typeface="Roboto"/>
              <a:sym typeface="Roboto"/>
            </a:endParaRPr>
          </a:p>
          <a:p>
            <a:pPr marL="457200" lvl="0" indent="-342900" algn="just" rtl="0">
              <a:spcBef>
                <a:spcPts val="0"/>
              </a:spcBef>
              <a:spcAft>
                <a:spcPts val="0"/>
              </a:spcAft>
              <a:buClr>
                <a:srgbClr val="FFF2CC"/>
              </a:buClr>
              <a:buSzPts val="1800"/>
              <a:buFont typeface="Roboto"/>
              <a:buChar char="•"/>
            </a:pPr>
            <a:r>
              <a:rPr lang="es-CL">
                <a:solidFill>
                  <a:srgbClr val="FFF2CC"/>
                </a:solidFill>
                <a:latin typeface="Roboto"/>
                <a:ea typeface="Roboto"/>
                <a:cs typeface="Roboto"/>
                <a:sym typeface="Roboto"/>
              </a:rPr>
              <a:t>Área Humanidades (Lenguaje, Historia, Filosofía)</a:t>
            </a:r>
            <a:endParaRPr>
              <a:solidFill>
                <a:srgbClr val="FFF2CC"/>
              </a:solidFill>
              <a:latin typeface="Roboto"/>
              <a:ea typeface="Roboto"/>
              <a:cs typeface="Roboto"/>
              <a:sym typeface="Roboto"/>
            </a:endParaRPr>
          </a:p>
          <a:p>
            <a:pPr marL="457200" lvl="0" indent="-342900" algn="just" rtl="0">
              <a:spcBef>
                <a:spcPts val="0"/>
              </a:spcBef>
              <a:spcAft>
                <a:spcPts val="0"/>
              </a:spcAft>
              <a:buClr>
                <a:srgbClr val="FFF2CC"/>
              </a:buClr>
              <a:buSzPts val="1800"/>
              <a:buFont typeface="Roboto"/>
              <a:buChar char="•"/>
            </a:pPr>
            <a:r>
              <a:rPr lang="es-CL">
                <a:solidFill>
                  <a:srgbClr val="FFF2CC"/>
                </a:solidFill>
                <a:latin typeface="Roboto"/>
                <a:ea typeface="Roboto"/>
                <a:cs typeface="Roboto"/>
                <a:sym typeface="Roboto"/>
              </a:rPr>
              <a:t>Área Ciencias (Matemática, Ciencias)</a:t>
            </a:r>
            <a:endParaRPr>
              <a:solidFill>
                <a:srgbClr val="FFF2CC"/>
              </a:solidFill>
              <a:latin typeface="Roboto"/>
              <a:ea typeface="Roboto"/>
              <a:cs typeface="Roboto"/>
              <a:sym typeface="Roboto"/>
            </a:endParaRPr>
          </a:p>
          <a:p>
            <a:pPr marL="457200" lvl="0" indent="-342900" algn="just" rtl="0">
              <a:spcBef>
                <a:spcPts val="0"/>
              </a:spcBef>
              <a:spcAft>
                <a:spcPts val="0"/>
              </a:spcAft>
              <a:buClr>
                <a:srgbClr val="FFF2CC"/>
              </a:buClr>
              <a:buSzPts val="1800"/>
              <a:buFont typeface="Roboto"/>
              <a:buChar char="•"/>
            </a:pPr>
            <a:r>
              <a:rPr lang="es-CL">
                <a:solidFill>
                  <a:srgbClr val="FFF2CC"/>
                </a:solidFill>
                <a:latin typeface="Roboto"/>
                <a:ea typeface="Roboto"/>
                <a:cs typeface="Roboto"/>
                <a:sym typeface="Roboto"/>
              </a:rPr>
              <a:t>Área Artística (Artes, Educación Física)</a:t>
            </a:r>
            <a:endParaRPr>
              <a:solidFill>
                <a:srgbClr val="FFF2CC"/>
              </a:solidFill>
              <a:latin typeface="Roboto"/>
              <a:ea typeface="Roboto"/>
              <a:cs typeface="Roboto"/>
              <a:sym typeface="Roboto"/>
            </a:endParaRPr>
          </a:p>
          <a:p>
            <a:pPr marL="457200" lvl="0" indent="-342900" algn="just" rtl="0">
              <a:spcBef>
                <a:spcPts val="0"/>
              </a:spcBef>
              <a:spcAft>
                <a:spcPts val="0"/>
              </a:spcAft>
              <a:buClr>
                <a:srgbClr val="FFF2CC"/>
              </a:buClr>
              <a:buSzPts val="1800"/>
              <a:buFont typeface="Roboto"/>
              <a:buChar char="•"/>
            </a:pPr>
            <a:r>
              <a:rPr lang="es-CL">
                <a:solidFill>
                  <a:srgbClr val="FFF2CC"/>
                </a:solidFill>
                <a:latin typeface="Roboto"/>
                <a:ea typeface="Roboto"/>
                <a:cs typeface="Roboto"/>
                <a:sym typeface="Roboto"/>
              </a:rPr>
              <a:t>Se realizará encuesta de intereses a estudiantes y luego se enviará formulario de electividad donde el estudiante en conjunto con el apoderado podrán tomar la mejor decisión.</a:t>
            </a:r>
            <a:endParaRPr>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endParaRPr/>
          </a:p>
        </p:txBody>
      </p:sp>
      <p:pic>
        <p:nvPicPr>
          <p:cNvPr id="268" name="Google Shape;268;p16"/>
          <p:cNvPicPr preferRelativeResize="0">
            <a:picLocks noGrp="1"/>
          </p:cNvPicPr>
          <p:nvPr>
            <p:ph type="body" idx="1"/>
          </p:nvPr>
        </p:nvPicPr>
        <p:blipFill rotWithShape="1">
          <a:blip r:embed="rId3">
            <a:alphaModFix/>
          </a:blip>
          <a:srcRect/>
          <a:stretch/>
        </p:blipFill>
        <p:spPr>
          <a:xfrm>
            <a:off x="3714750" y="2844006"/>
            <a:ext cx="4762500" cy="2495550"/>
          </a:xfrm>
          <a:prstGeom prst="rect">
            <a:avLst/>
          </a:prstGeom>
          <a:noFill/>
          <a:ln>
            <a:noFill/>
          </a:ln>
        </p:spPr>
      </p:pic>
      <p:sp>
        <p:nvSpPr>
          <p:cNvPr id="269" name="Google Shape;269;p16"/>
          <p:cNvSpPr txBox="1"/>
          <p:nvPr/>
        </p:nvSpPr>
        <p:spPr>
          <a:xfrm>
            <a:off x="3714750" y="5339556"/>
            <a:ext cx="47625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900" u="sng">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Esta foto</a:t>
            </a:r>
            <a:r>
              <a:rPr lang="es-CL" sz="900">
                <a:solidFill>
                  <a:schemeClr val="dk1"/>
                </a:solidFill>
                <a:latin typeface="Century Gothic"/>
                <a:ea typeface="Century Gothic"/>
                <a:cs typeface="Century Gothic"/>
                <a:sym typeface="Century Gothic"/>
              </a:rPr>
              <a:t> de Autor desconocido está bajo licencia </a:t>
            </a:r>
            <a:r>
              <a:rPr lang="es-CL" sz="900" u="sng">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BY-NC-ND</a:t>
            </a:r>
            <a:endParaRPr sz="90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ge9b20db262_0_0"/>
          <p:cNvPicPr preferRelativeResize="0"/>
          <p:nvPr/>
        </p:nvPicPr>
        <p:blipFill>
          <a:blip r:embed="rId3">
            <a:alphaModFix/>
          </a:blip>
          <a:stretch>
            <a:fillRect/>
          </a:stretch>
        </p:blipFill>
        <p:spPr>
          <a:xfrm>
            <a:off x="152400" y="152400"/>
            <a:ext cx="4721500" cy="3541125"/>
          </a:xfrm>
          <a:prstGeom prst="rect">
            <a:avLst/>
          </a:prstGeom>
          <a:noFill/>
          <a:ln>
            <a:noFill/>
          </a:ln>
        </p:spPr>
      </p:pic>
      <p:pic>
        <p:nvPicPr>
          <p:cNvPr id="112" name="Google Shape;112;ge9b20db262_0_0"/>
          <p:cNvPicPr preferRelativeResize="0"/>
          <p:nvPr/>
        </p:nvPicPr>
        <p:blipFill>
          <a:blip r:embed="rId4">
            <a:alphaModFix/>
          </a:blip>
          <a:stretch>
            <a:fillRect/>
          </a:stretch>
        </p:blipFill>
        <p:spPr>
          <a:xfrm>
            <a:off x="6845150" y="152400"/>
            <a:ext cx="4914900" cy="6553200"/>
          </a:xfrm>
          <a:prstGeom prst="rect">
            <a:avLst/>
          </a:prstGeom>
          <a:noFill/>
          <a:ln>
            <a:noFill/>
          </a:ln>
        </p:spPr>
      </p:pic>
      <p:pic>
        <p:nvPicPr>
          <p:cNvPr id="113" name="Google Shape;113;ge9b20db262_0_0"/>
          <p:cNvPicPr preferRelativeResize="0"/>
          <p:nvPr/>
        </p:nvPicPr>
        <p:blipFill>
          <a:blip r:embed="rId5">
            <a:alphaModFix/>
          </a:blip>
          <a:stretch>
            <a:fillRect/>
          </a:stretch>
        </p:blipFill>
        <p:spPr>
          <a:xfrm>
            <a:off x="2343975" y="3845925"/>
            <a:ext cx="3812899" cy="28596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e9b1ee37f6_0_5"/>
          <p:cNvPicPr preferRelativeResize="0"/>
          <p:nvPr/>
        </p:nvPicPr>
        <p:blipFill>
          <a:blip r:embed="rId3">
            <a:alphaModFix/>
          </a:blip>
          <a:stretch>
            <a:fillRect/>
          </a:stretch>
        </p:blipFill>
        <p:spPr>
          <a:xfrm>
            <a:off x="152400" y="152400"/>
            <a:ext cx="3184446" cy="6553200"/>
          </a:xfrm>
          <a:prstGeom prst="rect">
            <a:avLst/>
          </a:prstGeom>
          <a:noFill/>
          <a:ln>
            <a:noFill/>
          </a:ln>
        </p:spPr>
      </p:pic>
      <p:pic>
        <p:nvPicPr>
          <p:cNvPr id="119" name="Google Shape;119;ge9b1ee37f6_0_5"/>
          <p:cNvPicPr preferRelativeResize="0"/>
          <p:nvPr/>
        </p:nvPicPr>
        <p:blipFill>
          <a:blip r:embed="rId4">
            <a:alphaModFix/>
          </a:blip>
          <a:stretch>
            <a:fillRect/>
          </a:stretch>
        </p:blipFill>
        <p:spPr>
          <a:xfrm>
            <a:off x="3489246" y="152400"/>
            <a:ext cx="3184446" cy="6553200"/>
          </a:xfrm>
          <a:prstGeom prst="rect">
            <a:avLst/>
          </a:prstGeom>
          <a:noFill/>
          <a:ln>
            <a:noFill/>
          </a:ln>
        </p:spPr>
      </p:pic>
      <p:pic>
        <p:nvPicPr>
          <p:cNvPr id="120" name="Google Shape;120;ge9b1ee37f6_0_5"/>
          <p:cNvPicPr preferRelativeResize="0"/>
          <p:nvPr/>
        </p:nvPicPr>
        <p:blipFill>
          <a:blip r:embed="rId5">
            <a:alphaModFix/>
          </a:blip>
          <a:stretch>
            <a:fillRect/>
          </a:stretch>
        </p:blipFill>
        <p:spPr>
          <a:xfrm>
            <a:off x="6826091" y="1473937"/>
            <a:ext cx="5213508" cy="39101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e9b1ee37f6_1_0"/>
          <p:cNvSpPr txBox="1">
            <a:spLocks noGrp="1"/>
          </p:cNvSpPr>
          <p:nvPr>
            <p:ph type="title"/>
          </p:nvPr>
        </p:nvSpPr>
        <p:spPr>
          <a:xfrm>
            <a:off x="838200" y="365125"/>
            <a:ext cx="10515600" cy="90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2. Sistema de Admisión Escolar</a:t>
            </a:r>
            <a:endParaRPr i="0">
              <a:solidFill>
                <a:srgbClr val="FFF2CC"/>
              </a:solidFill>
              <a:latin typeface="Roboto"/>
              <a:ea typeface="Roboto"/>
              <a:cs typeface="Roboto"/>
              <a:sym typeface="Roboto"/>
            </a:endParaRPr>
          </a:p>
        </p:txBody>
      </p:sp>
      <p:sp>
        <p:nvSpPr>
          <p:cNvPr id="126" name="Google Shape;126;ge9b1ee37f6_1_0"/>
          <p:cNvSpPr txBox="1">
            <a:spLocks noGrp="1"/>
          </p:cNvSpPr>
          <p:nvPr>
            <p:ph type="body" idx="1"/>
          </p:nvPr>
        </p:nvSpPr>
        <p:spPr>
          <a:xfrm>
            <a:off x="838200" y="1266100"/>
            <a:ext cx="10515600" cy="48105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FFFF00"/>
              </a:buClr>
              <a:buSzPts val="2800"/>
              <a:buNone/>
            </a:pPr>
            <a:r>
              <a:rPr lang="es-CL" b="1" u="sng">
                <a:solidFill>
                  <a:srgbClr val="FFF2CC"/>
                </a:solidFill>
                <a:latin typeface="Roboto"/>
                <a:ea typeface="Roboto"/>
                <a:cs typeface="Roboto"/>
                <a:sym typeface="Roboto"/>
              </a:rPr>
              <a:t>Objetivo:</a:t>
            </a:r>
            <a:r>
              <a:rPr lang="es-CL" b="1">
                <a:solidFill>
                  <a:srgbClr val="FFF2CC"/>
                </a:solidFill>
                <a:latin typeface="Roboto"/>
                <a:ea typeface="Roboto"/>
                <a:cs typeface="Roboto"/>
                <a:sym typeface="Roboto"/>
              </a:rPr>
              <a:t> </a:t>
            </a:r>
            <a:r>
              <a:rPr lang="es-CL">
                <a:solidFill>
                  <a:srgbClr val="FFF2CC"/>
                </a:solidFill>
                <a:latin typeface="Roboto"/>
                <a:ea typeface="Roboto"/>
                <a:cs typeface="Roboto"/>
                <a:sym typeface="Roboto"/>
              </a:rPr>
              <a:t>el sistema de admisión escolar es una sistema que centraliza a todos los colegios municipales y particulares subvencionados, a los cuales usted podrá optar para obtener una vacante para su pupilo para el próximo año. </a:t>
            </a: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rgbClr val="FFFF00"/>
              </a:buClr>
              <a:buSzPts val="2800"/>
              <a:buNone/>
            </a:pP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rgbClr val="FFFF00"/>
              </a:buClr>
              <a:buSzPts val="2800"/>
              <a:buNone/>
            </a:pPr>
            <a:r>
              <a:rPr lang="es-CL" b="1">
                <a:solidFill>
                  <a:srgbClr val="FFF2CC"/>
                </a:solidFill>
                <a:latin typeface="Roboto"/>
                <a:ea typeface="Roboto"/>
                <a:cs typeface="Roboto"/>
                <a:sym typeface="Roboto"/>
              </a:rPr>
              <a:t>¿Quiénes deben participar?</a:t>
            </a:r>
            <a:endParaRPr b="1">
              <a:solidFill>
                <a:srgbClr val="FFF2CC"/>
              </a:solidFill>
              <a:latin typeface="Roboto"/>
              <a:ea typeface="Roboto"/>
              <a:cs typeface="Roboto"/>
              <a:sym typeface="Roboto"/>
            </a:endParaRPr>
          </a:p>
          <a:p>
            <a:pPr marL="0" lvl="0" indent="0" algn="just" rtl="0">
              <a:lnSpc>
                <a:spcPct val="100000"/>
              </a:lnSpc>
              <a:spcBef>
                <a:spcPts val="0"/>
              </a:spcBef>
              <a:spcAft>
                <a:spcPts val="0"/>
              </a:spcAft>
              <a:buClr>
                <a:srgbClr val="FFFF00"/>
              </a:buClr>
              <a:buSzPts val="2800"/>
              <a:buNone/>
            </a:pPr>
            <a:endParaRPr b="1">
              <a:solidFill>
                <a:srgbClr val="FFF2CC"/>
              </a:solidFill>
              <a:latin typeface="Roboto"/>
              <a:ea typeface="Roboto"/>
              <a:cs typeface="Roboto"/>
              <a:sym typeface="Roboto"/>
            </a:endParaRPr>
          </a:p>
          <a:p>
            <a:pPr marL="0" lvl="0" indent="0" algn="just" rtl="0">
              <a:lnSpc>
                <a:spcPct val="100000"/>
              </a:lnSpc>
              <a:spcBef>
                <a:spcPts val="0"/>
              </a:spcBef>
              <a:spcAft>
                <a:spcPts val="0"/>
              </a:spcAft>
              <a:buClr>
                <a:srgbClr val="FFFF00"/>
              </a:buClr>
              <a:buSzPts val="2800"/>
              <a:buNone/>
            </a:pPr>
            <a:r>
              <a:rPr lang="es-CL">
                <a:solidFill>
                  <a:srgbClr val="FFF2CC"/>
                </a:solidFill>
                <a:latin typeface="Roboto"/>
                <a:ea typeface="Roboto"/>
                <a:cs typeface="Roboto"/>
                <a:sym typeface="Roboto"/>
              </a:rPr>
              <a:t>Deben postular al SAE, todos los niños nuevos que quieran ingresar a un nuevo establecimiento, o que se quieran cambiar de centro de estudios, los estudiantes que mantienen continuidad en el establecimiento, no deben hacer la postulación.</a:t>
            </a:r>
            <a:endParaRPr>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e9b1ee37f6_1_19"/>
          <p:cNvSpPr txBox="1">
            <a:spLocks noGrp="1"/>
          </p:cNvSpPr>
          <p:nvPr>
            <p:ph type="title"/>
          </p:nvPr>
        </p:nvSpPr>
        <p:spPr>
          <a:xfrm>
            <a:off x="838200" y="365125"/>
            <a:ext cx="10515600" cy="90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2. Sistema de Admisión Escolar</a:t>
            </a:r>
            <a:endParaRPr i="0">
              <a:solidFill>
                <a:srgbClr val="FFF2CC"/>
              </a:solidFill>
              <a:latin typeface="Roboto"/>
              <a:ea typeface="Roboto"/>
              <a:cs typeface="Roboto"/>
              <a:sym typeface="Roboto"/>
            </a:endParaRPr>
          </a:p>
        </p:txBody>
      </p:sp>
      <p:sp>
        <p:nvSpPr>
          <p:cNvPr id="132" name="Google Shape;132;ge9b1ee37f6_1_19"/>
          <p:cNvSpPr txBox="1">
            <a:spLocks noGrp="1"/>
          </p:cNvSpPr>
          <p:nvPr>
            <p:ph type="body" idx="1"/>
          </p:nvPr>
        </p:nvSpPr>
        <p:spPr>
          <a:xfrm>
            <a:off x="838200" y="1266100"/>
            <a:ext cx="10515600" cy="36018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FFFF00"/>
              </a:buClr>
              <a:buSzPts val="2800"/>
              <a:buNone/>
            </a:pPr>
            <a:r>
              <a:rPr lang="es-CL">
                <a:solidFill>
                  <a:srgbClr val="FFF2CC"/>
                </a:solidFill>
                <a:latin typeface="Roboto"/>
                <a:ea typeface="Roboto"/>
                <a:cs typeface="Roboto"/>
                <a:sym typeface="Roboto"/>
              </a:rPr>
              <a:t>El proceso de admisión, se realiza de forma online, para lo cual informamos que contamos con personal de apoyo en nuestro establecimiento, para brindar apoyo en la inscripción. </a:t>
            </a: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rgbClr val="FFFF00"/>
              </a:buClr>
              <a:buSzPts val="2800"/>
              <a:buNone/>
            </a:pPr>
            <a:endParaRPr>
              <a:solidFill>
                <a:srgbClr val="FFF2CC"/>
              </a:solidFill>
              <a:latin typeface="Roboto"/>
              <a:ea typeface="Roboto"/>
              <a:cs typeface="Roboto"/>
              <a:sym typeface="Roboto"/>
            </a:endParaRPr>
          </a:p>
          <a:p>
            <a:pPr marL="0" lvl="0" indent="0" algn="just" rtl="0">
              <a:lnSpc>
                <a:spcPct val="100000"/>
              </a:lnSpc>
              <a:spcBef>
                <a:spcPts val="0"/>
              </a:spcBef>
              <a:spcAft>
                <a:spcPts val="0"/>
              </a:spcAft>
              <a:buClr>
                <a:srgbClr val="FFFF00"/>
              </a:buClr>
              <a:buSzPts val="2800"/>
              <a:buNone/>
            </a:pPr>
            <a:r>
              <a:rPr lang="es-CL">
                <a:solidFill>
                  <a:srgbClr val="FFF2CC"/>
                </a:solidFill>
                <a:latin typeface="Roboto"/>
                <a:ea typeface="Roboto"/>
                <a:cs typeface="Roboto"/>
                <a:sym typeface="Roboto"/>
              </a:rPr>
              <a:t>Al realizar el proceso, usted puede incorporar en el listado todos los colegios a los que desee inscribir a su pupilo, y luego, esperar saber en qué colegio quedó aceptado, luego, hay que acercarse en las fechas de matrículas al colegio, para fidelizar la matrícula.</a:t>
            </a:r>
            <a:endParaRPr>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e9b1ee37f6_1_6"/>
          <p:cNvPicPr preferRelativeResize="0"/>
          <p:nvPr/>
        </p:nvPicPr>
        <p:blipFill>
          <a:blip r:embed="rId3">
            <a:alphaModFix/>
          </a:blip>
          <a:stretch>
            <a:fillRect/>
          </a:stretch>
        </p:blipFill>
        <p:spPr>
          <a:xfrm>
            <a:off x="0" y="140363"/>
            <a:ext cx="12192000" cy="65772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e9b1ee37f6_1_13"/>
          <p:cNvPicPr preferRelativeResize="0"/>
          <p:nvPr/>
        </p:nvPicPr>
        <p:blipFill>
          <a:blip r:embed="rId3">
            <a:alphaModFix/>
          </a:blip>
          <a:stretch>
            <a:fillRect/>
          </a:stretch>
        </p:blipFill>
        <p:spPr>
          <a:xfrm>
            <a:off x="0" y="117700"/>
            <a:ext cx="12192000" cy="66662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838200" y="126609"/>
            <a:ext cx="10515600" cy="8721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Abril Fatface"/>
              <a:buNone/>
            </a:pPr>
            <a:r>
              <a:rPr lang="es-CL" i="0">
                <a:solidFill>
                  <a:srgbClr val="FFF2CC"/>
                </a:solidFill>
                <a:latin typeface="Roboto"/>
                <a:ea typeface="Roboto"/>
                <a:cs typeface="Roboto"/>
                <a:sym typeface="Roboto"/>
              </a:rPr>
              <a:t>3. Día de la Chilenidad </a:t>
            </a:r>
            <a:endParaRPr i="0">
              <a:solidFill>
                <a:srgbClr val="FFF2CC"/>
              </a:solidFill>
              <a:latin typeface="Roboto"/>
              <a:ea typeface="Roboto"/>
              <a:cs typeface="Roboto"/>
              <a:sym typeface="Roboto"/>
            </a:endParaRPr>
          </a:p>
        </p:txBody>
      </p:sp>
      <p:sp>
        <p:nvSpPr>
          <p:cNvPr id="148" name="Google Shape;148;p3"/>
          <p:cNvSpPr txBox="1">
            <a:spLocks noGrp="1"/>
          </p:cNvSpPr>
          <p:nvPr>
            <p:ph type="body" idx="1"/>
          </p:nvPr>
        </p:nvSpPr>
        <p:spPr>
          <a:xfrm>
            <a:off x="838200" y="1308295"/>
            <a:ext cx="10515600" cy="486390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00"/>
              </a:buClr>
              <a:buSzPts val="2800"/>
              <a:buNone/>
            </a:pPr>
            <a:r>
              <a:rPr lang="es-CL" b="1" u="sng">
                <a:solidFill>
                  <a:srgbClr val="FFF2CC"/>
                </a:solidFill>
                <a:latin typeface="Roboto"/>
                <a:ea typeface="Roboto"/>
                <a:cs typeface="Roboto"/>
                <a:sym typeface="Roboto"/>
              </a:rPr>
              <a:t>Objetivo:</a:t>
            </a:r>
            <a:endParaRPr b="1" u="sng">
              <a:solidFill>
                <a:srgbClr val="FFF2CC"/>
              </a:solidFill>
              <a:latin typeface="Roboto"/>
              <a:ea typeface="Roboto"/>
              <a:cs typeface="Roboto"/>
              <a:sym typeface="Roboto"/>
            </a:endParaRPr>
          </a:p>
          <a:p>
            <a:pPr marL="0" lvl="0" indent="0" algn="l" rtl="0">
              <a:lnSpc>
                <a:spcPct val="100000"/>
              </a:lnSpc>
              <a:spcBef>
                <a:spcPts val="1000"/>
              </a:spcBef>
              <a:spcAft>
                <a:spcPts val="0"/>
              </a:spcAft>
              <a:buClr>
                <a:srgbClr val="FFFF00"/>
              </a:buClr>
              <a:buSzPts val="2800"/>
              <a:buNone/>
            </a:pPr>
            <a:r>
              <a:rPr lang="es-CL">
                <a:solidFill>
                  <a:srgbClr val="FFF2CC"/>
                </a:solidFill>
                <a:latin typeface="Roboto"/>
                <a:ea typeface="Roboto"/>
                <a:cs typeface="Roboto"/>
                <a:sym typeface="Roboto"/>
              </a:rPr>
              <a:t>Fomentar al interior de la comunidad actividades culturales que potencien nuestra identidad nacional </a:t>
            </a:r>
            <a:endParaRPr>
              <a:solidFill>
                <a:srgbClr val="FFF2CC"/>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2800"/>
              <a:buNone/>
            </a:pPr>
            <a:endParaRPr>
              <a:solidFill>
                <a:srgbClr val="FFF2CC"/>
              </a:solidFill>
              <a:latin typeface="Roboto"/>
              <a:ea typeface="Roboto"/>
              <a:cs typeface="Roboto"/>
              <a:sym typeface="Roboto"/>
            </a:endParaRPr>
          </a:p>
          <a:p>
            <a:pPr marL="0" lvl="0" indent="0" algn="l" rtl="0">
              <a:lnSpc>
                <a:spcPct val="100000"/>
              </a:lnSpc>
              <a:spcBef>
                <a:spcPts val="1000"/>
              </a:spcBef>
              <a:spcAft>
                <a:spcPts val="0"/>
              </a:spcAft>
              <a:buClr>
                <a:srgbClr val="FFFF00"/>
              </a:buClr>
              <a:buSzPts val="2800"/>
              <a:buNone/>
            </a:pPr>
            <a:r>
              <a:rPr lang="es-CL">
                <a:solidFill>
                  <a:srgbClr val="FFF2CC"/>
                </a:solidFill>
                <a:latin typeface="Roboto"/>
                <a:ea typeface="Roboto"/>
                <a:cs typeface="Roboto"/>
                <a:sym typeface="Roboto"/>
              </a:rPr>
              <a:t>Día: Jueves 09 de septiembre </a:t>
            </a:r>
            <a:endParaRPr>
              <a:solidFill>
                <a:srgbClr val="FFF2CC"/>
              </a:solidFill>
              <a:latin typeface="Roboto"/>
              <a:ea typeface="Roboto"/>
              <a:cs typeface="Roboto"/>
              <a:sym typeface="Roboto"/>
            </a:endParaRPr>
          </a:p>
          <a:p>
            <a:pPr marL="0" lvl="0" indent="0" algn="l" rtl="0">
              <a:lnSpc>
                <a:spcPct val="100000"/>
              </a:lnSpc>
              <a:spcBef>
                <a:spcPts val="1000"/>
              </a:spcBef>
              <a:spcAft>
                <a:spcPts val="0"/>
              </a:spcAft>
              <a:buClr>
                <a:srgbClr val="FFFF00"/>
              </a:buClr>
              <a:buSzPts val="2800"/>
              <a:buNone/>
            </a:pPr>
            <a:r>
              <a:rPr lang="es-CL">
                <a:solidFill>
                  <a:srgbClr val="FFF2CC"/>
                </a:solidFill>
                <a:latin typeface="Roboto"/>
                <a:ea typeface="Roboto"/>
                <a:cs typeface="Roboto"/>
                <a:sym typeface="Roboto"/>
              </a:rPr>
              <a:t>Primer Bloque: 9:00 a 10:00 </a:t>
            </a:r>
            <a:endParaRPr>
              <a:solidFill>
                <a:srgbClr val="FFF2CC"/>
              </a:solidFill>
              <a:latin typeface="Roboto"/>
              <a:ea typeface="Roboto"/>
              <a:cs typeface="Roboto"/>
              <a:sym typeface="Roboto"/>
            </a:endParaRPr>
          </a:p>
          <a:p>
            <a:pPr marL="0" lvl="0" indent="0" algn="l" rtl="0">
              <a:lnSpc>
                <a:spcPct val="100000"/>
              </a:lnSpc>
              <a:spcBef>
                <a:spcPts val="1000"/>
              </a:spcBef>
              <a:spcAft>
                <a:spcPts val="0"/>
              </a:spcAft>
              <a:buClr>
                <a:srgbClr val="FFFF00"/>
              </a:buClr>
              <a:buSzPts val="2800"/>
              <a:buNone/>
            </a:pPr>
            <a:r>
              <a:rPr lang="es-CL">
                <a:solidFill>
                  <a:srgbClr val="FFF2CC"/>
                </a:solidFill>
                <a:latin typeface="Roboto"/>
                <a:ea typeface="Roboto"/>
                <a:cs typeface="Roboto"/>
                <a:sym typeface="Roboto"/>
              </a:rPr>
              <a:t>Segundo Bloque: 10:30 a 11:30  </a:t>
            </a:r>
            <a:endParaRPr>
              <a:solidFill>
                <a:srgbClr val="FFF2CC"/>
              </a:solidFill>
              <a:latin typeface="Roboto"/>
              <a:ea typeface="Roboto"/>
              <a:cs typeface="Roboto"/>
              <a:sym typeface="Roboto"/>
            </a:endParaRPr>
          </a:p>
          <a:p>
            <a:pPr marL="0" lvl="0" indent="0" algn="l" rtl="0">
              <a:lnSpc>
                <a:spcPct val="100000"/>
              </a:lnSpc>
              <a:spcBef>
                <a:spcPts val="1000"/>
              </a:spcBef>
              <a:spcAft>
                <a:spcPts val="0"/>
              </a:spcAft>
              <a:buClr>
                <a:srgbClr val="FFFF00"/>
              </a:buClr>
              <a:buSzPts val="2800"/>
              <a:buNone/>
            </a:pPr>
            <a:r>
              <a:rPr lang="es-CL">
                <a:solidFill>
                  <a:srgbClr val="FFF2CC"/>
                </a:solidFill>
                <a:latin typeface="Roboto"/>
                <a:ea typeface="Roboto"/>
                <a:cs typeface="Roboto"/>
                <a:sym typeface="Roboto"/>
              </a:rPr>
              <a:t>Tercer Bloque : 12:00 a 13:00 </a:t>
            </a:r>
            <a:endParaRPr>
              <a:solidFill>
                <a:srgbClr val="FFF2CC"/>
              </a:solidFill>
              <a:latin typeface="Roboto"/>
              <a:ea typeface="Roboto"/>
              <a:cs typeface="Roboto"/>
              <a:sym typeface="Roboto"/>
            </a:endParaRPr>
          </a:p>
        </p:txBody>
      </p:sp>
      <p:pic>
        <p:nvPicPr>
          <p:cNvPr id="149" name="Google Shape;149;p3"/>
          <p:cNvPicPr preferRelativeResize="0"/>
          <p:nvPr/>
        </p:nvPicPr>
        <p:blipFill rotWithShape="1">
          <a:blip r:embed="rId3">
            <a:alphaModFix/>
          </a:blip>
          <a:srcRect/>
          <a:stretch/>
        </p:blipFill>
        <p:spPr>
          <a:xfrm>
            <a:off x="7133137" y="3035105"/>
            <a:ext cx="3333750" cy="2514600"/>
          </a:xfrm>
          <a:prstGeom prst="rect">
            <a:avLst/>
          </a:prstGeom>
          <a:noFill/>
          <a:ln>
            <a:noFill/>
          </a:ln>
        </p:spPr>
      </p:pic>
    </p:spTree>
  </p:cSld>
  <p:clrMapOvr>
    <a:masterClrMapping/>
  </p:clrMapOvr>
</p:sld>
</file>

<file path=ppt/theme/theme1.xml><?xml version="1.0" encoding="utf-8"?>
<a:theme xmlns:a="http://schemas.openxmlformats.org/drawingml/2006/main" name="BrushVTI">
  <a:themeElements>
    <a:clrScheme name="AnalogousFromRegularSeedRightStep">
      <a:dk1>
        <a:srgbClr val="000000"/>
      </a:dk1>
      <a:lt1>
        <a:srgbClr val="FFFFFF"/>
      </a:lt1>
      <a:dk2>
        <a:srgbClr val="233A3E"/>
      </a:dk2>
      <a:lt2>
        <a:srgbClr val="E2E8E8"/>
      </a:lt2>
      <a:accent1>
        <a:srgbClr val="D93737"/>
      </a:accent1>
      <a:accent2>
        <a:srgbClr val="C76825"/>
      </a:accent2>
      <a:accent3>
        <a:srgbClr val="BBA32F"/>
      </a:accent3>
      <a:accent4>
        <a:srgbClr val="8CAF20"/>
      </a:accent4>
      <a:accent5>
        <a:srgbClr val="5DB92E"/>
      </a:accent5>
      <a:accent6>
        <a:srgbClr val="23BC2F"/>
      </a:accent6>
      <a:hlink>
        <a:srgbClr val="30919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1495</Words>
  <Application>Microsoft Office PowerPoint</Application>
  <PresentationFormat>Panorámica</PresentationFormat>
  <Paragraphs>258</Paragraphs>
  <Slides>27</Slides>
  <Notes>27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Abril Fatface</vt:lpstr>
      <vt:lpstr>Roboto</vt:lpstr>
      <vt:lpstr>Century Gothic</vt:lpstr>
      <vt:lpstr>Arial</vt:lpstr>
      <vt:lpstr>BrushVTI</vt:lpstr>
      <vt:lpstr>Reunión de Apoderados</vt:lpstr>
      <vt:lpstr>1. Día del Niño</vt:lpstr>
      <vt:lpstr>Presentación de PowerPoint</vt:lpstr>
      <vt:lpstr>Presentación de PowerPoint</vt:lpstr>
      <vt:lpstr>2. Sistema de Admisión Escolar</vt:lpstr>
      <vt:lpstr>2. Sistema de Admisión Escolar</vt:lpstr>
      <vt:lpstr>Presentación de PowerPoint</vt:lpstr>
      <vt:lpstr>Presentación de PowerPoint</vt:lpstr>
      <vt:lpstr>3. Día de la Chilenidad </vt:lpstr>
      <vt:lpstr>Grupos </vt:lpstr>
      <vt:lpstr>Organización de la Actividad </vt:lpstr>
      <vt:lpstr>Distribución de Bailes</vt:lpstr>
      <vt:lpstr>Distribución Curricular </vt:lpstr>
      <vt:lpstr>Formación</vt:lpstr>
      <vt:lpstr>Actividad Recreativa</vt:lpstr>
      <vt:lpstr>4. Napsis </vt:lpstr>
      <vt:lpstr>4. Napsis </vt:lpstr>
      <vt:lpstr>5. Evaluaciones </vt:lpstr>
      <vt:lpstr>5. Evaluaciones </vt:lpstr>
      <vt:lpstr>5. Evaluaciones </vt:lpstr>
      <vt:lpstr>6. Mes de la Solidaridad </vt:lpstr>
      <vt:lpstr>7. Pausa Pedagógica</vt:lpstr>
      <vt:lpstr>8. Encuesta IVE y Habilidades para la Vida</vt:lpstr>
      <vt:lpstr>8. Encuesta IVE y Habilidades para la Vida</vt:lpstr>
      <vt:lpstr>Electividad y proyectos</vt:lpstr>
      <vt:lpstr>Electividad y proyectos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de Apoderados</dc:title>
  <dc:creator>Barbara Pizarro</dc:creator>
  <cp:lastModifiedBy>Admin-Sochi</cp:lastModifiedBy>
  <cp:revision>1</cp:revision>
  <dcterms:created xsi:type="dcterms:W3CDTF">2021-04-07T03:40:28Z</dcterms:created>
  <dcterms:modified xsi:type="dcterms:W3CDTF">2021-10-26T12:19:31Z</dcterms:modified>
</cp:coreProperties>
</file>