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Roboto"/>
      <p:regular r:id="rId34"/>
      <p:bold r:id="rId35"/>
      <p:italic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XlZsBjiyvV5x1nBERLdUyHy9P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AF6E28-848F-4473-8426-70A33816B017}">
  <a:tblStyle styleId="{00AF6E28-848F-4473-8426-70A33816B0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CenturyGothic-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39" Type="http://schemas.openxmlformats.org/officeDocument/2006/relationships/font" Target="fonts/CenturyGothic-bold.fntdata"/><Relationship Id="rId16" Type="http://schemas.openxmlformats.org/officeDocument/2006/relationships/slide" Target="slides/slide11.xml"/><Relationship Id="rId38" Type="http://schemas.openxmlformats.org/officeDocument/2006/relationships/font" Target="fonts/CenturyGothic-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7e93faea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7e93fae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1929986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1929986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8c94dfdf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f8c94dfd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7e93faea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7e93faea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8c94dfdf8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8c94dfdf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80231843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8023184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79e7917a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79e7917a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79e7917a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79e7917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8c94dfdf8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8c94dfdf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8c94dfdf8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8c94dfdf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8c94dfdf8_1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8c94dfdf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8c94dfdf8_1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8c94dfdf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8c94dfdf8_1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8c94dfdf8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8c94dfdf8_1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f8c94dfdf8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8c94dfdf8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8c94dfdf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8c94dfdf8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f8c94dfdf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19299861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1929986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9caa0c3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9caa0c3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8c94dfdf8_2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8c94dfdf8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33068057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3306805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33068057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33068057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33068057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3306805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331ca4b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331ca4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331ca4b1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331ca4b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331ca4b1e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f331ca4b1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7e93faea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7e93fae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 name="Shape 11"/>
        <p:cNvGrpSpPr/>
        <p:nvPr/>
      </p:nvGrpSpPr>
      <p:grpSpPr>
        <a:xfrm>
          <a:off x="0" y="0"/>
          <a:ext cx="0" cy="0"/>
          <a:chOff x="0" y="0"/>
          <a:chExt cx="0" cy="0"/>
        </a:xfrm>
      </p:grpSpPr>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s.google.com/forms/d/e/1FAIpQLSez7b8HzFFUG6zkixQKk7erzwyIuasUnZ_xNyGeZ_8OZ927AA/viewfor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uentas.napsis.c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1373325" y="1829625"/>
            <a:ext cx="103542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es-CL" sz="7200" u="none" cap="none" strike="noStrike">
                <a:solidFill>
                  <a:srgbClr val="F1C232"/>
                </a:solidFill>
                <a:latin typeface="Arial"/>
                <a:ea typeface="Arial"/>
                <a:cs typeface="Arial"/>
                <a:sym typeface="Arial"/>
              </a:rPr>
              <a:t>Reunión de apoderados</a:t>
            </a:r>
            <a:endParaRPr b="0" i="0" sz="7200" u="none" cap="none" strike="noStrike">
              <a:solidFill>
                <a:srgbClr val="F1C23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lang="es-CL" sz="7200">
                <a:solidFill>
                  <a:srgbClr val="F1C232"/>
                </a:solidFill>
              </a:rPr>
              <a:t>Octubre 2021</a:t>
            </a:r>
            <a:r>
              <a:rPr b="0" i="0" lang="es-CL" sz="7200" u="none" cap="none" strike="noStrike">
                <a:solidFill>
                  <a:srgbClr val="FFD966"/>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1"/>
          <p:cNvSpPr txBox="1"/>
          <p:nvPr/>
        </p:nvSpPr>
        <p:spPr>
          <a:xfrm>
            <a:off x="1801948" y="5088177"/>
            <a:ext cx="34821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CL" sz="3500">
                <a:solidFill>
                  <a:srgbClr val="FFD966"/>
                </a:solidFill>
                <a:latin typeface="Calibri"/>
                <a:ea typeface="Calibri"/>
                <a:cs typeface="Calibri"/>
                <a:sym typeface="Calibri"/>
              </a:rPr>
              <a:t>Profesor/a Jefe:</a:t>
            </a:r>
            <a:endParaRPr sz="3500">
              <a:solidFill>
                <a:srgbClr val="FFD9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s-CL" sz="3500">
                <a:solidFill>
                  <a:srgbClr val="FFD966"/>
                </a:solidFill>
                <a:latin typeface="Calibri"/>
                <a:ea typeface="Calibri"/>
                <a:cs typeface="Calibri"/>
                <a:sym typeface="Calibri"/>
              </a:rPr>
              <a:t>Curso:</a:t>
            </a:r>
            <a:endParaRPr sz="3500">
              <a:solidFill>
                <a:srgbClr val="FFD9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f7e93faea8_0_5"/>
          <p:cNvSpPr txBox="1"/>
          <p:nvPr>
            <p:ph type="title"/>
          </p:nvPr>
        </p:nvSpPr>
        <p:spPr>
          <a:xfrm>
            <a:off x="1394800" y="1266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Dificultad para ingresar a Napsis </a:t>
            </a:r>
            <a:endParaRPr/>
          </a:p>
        </p:txBody>
      </p:sp>
      <p:sp>
        <p:nvSpPr>
          <p:cNvPr id="141" name="Google Shape;141;gf7e93faea8_0_5"/>
          <p:cNvSpPr txBox="1"/>
          <p:nvPr>
            <p:ph idx="1" type="body"/>
          </p:nvPr>
        </p:nvSpPr>
        <p:spPr>
          <a:xfrm>
            <a:off x="838200" y="16467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CL"/>
              <a:t>Si presenta alguna dificultad, debe enviar un correo al profesor jefe explicando la situación y detallar los siguientes datos:</a:t>
            </a:r>
            <a:endParaRPr/>
          </a:p>
          <a:p>
            <a:pPr indent="0" lvl="0" marL="0" rtl="0" algn="l">
              <a:spcBef>
                <a:spcPts val="1000"/>
              </a:spcBef>
              <a:spcAft>
                <a:spcPts val="0"/>
              </a:spcAft>
              <a:buNone/>
            </a:pPr>
            <a:r>
              <a:t/>
            </a:r>
            <a:endParaRPr/>
          </a:p>
          <a:p>
            <a:pPr indent="-400050" lvl="0" marL="457200" rtl="0" algn="l">
              <a:spcBef>
                <a:spcPts val="1000"/>
              </a:spcBef>
              <a:spcAft>
                <a:spcPts val="0"/>
              </a:spcAft>
              <a:buSzPts val="2700"/>
              <a:buAutoNum type="arabicPeriod"/>
            </a:pPr>
            <a:r>
              <a:rPr lang="es-CL"/>
              <a:t>Nombre y apellido del apoderado actual.</a:t>
            </a:r>
            <a:endParaRPr/>
          </a:p>
          <a:p>
            <a:pPr indent="-400050" lvl="0" marL="457200" rtl="0" algn="l">
              <a:spcBef>
                <a:spcPts val="0"/>
              </a:spcBef>
              <a:spcAft>
                <a:spcPts val="0"/>
              </a:spcAft>
              <a:buSzPts val="2700"/>
              <a:buAutoNum type="arabicPeriod"/>
            </a:pPr>
            <a:r>
              <a:rPr lang="es-CL"/>
              <a:t>Rut del apoderado.</a:t>
            </a:r>
            <a:endParaRPr/>
          </a:p>
          <a:p>
            <a:pPr indent="-400050" lvl="0" marL="457200" rtl="0" algn="l">
              <a:spcBef>
                <a:spcPts val="0"/>
              </a:spcBef>
              <a:spcAft>
                <a:spcPts val="0"/>
              </a:spcAft>
              <a:buSzPts val="2700"/>
              <a:buAutoNum type="arabicPeriod"/>
            </a:pPr>
            <a:r>
              <a:rPr lang="es-CL"/>
              <a:t>E-mail del apoderado de uso vigente.</a:t>
            </a:r>
            <a:endParaRPr/>
          </a:p>
          <a:p>
            <a:pPr indent="-400050" lvl="0" marL="457200" rtl="0" algn="l">
              <a:spcBef>
                <a:spcPts val="0"/>
              </a:spcBef>
              <a:spcAft>
                <a:spcPts val="0"/>
              </a:spcAft>
              <a:buSzPts val="2700"/>
              <a:buAutoNum type="arabicPeriod"/>
            </a:pPr>
            <a:r>
              <a:rPr lang="es-CL"/>
              <a:t>Número de celular.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f19299861e_0_0"/>
          <p:cNvSpPr txBox="1"/>
          <p:nvPr>
            <p:ph type="title"/>
          </p:nvPr>
        </p:nvSpPr>
        <p:spPr>
          <a:xfrm>
            <a:off x="1404725" y="967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CL"/>
              <a:t>Fechas cierre de año escolar</a:t>
            </a:r>
            <a:endParaRPr b="1"/>
          </a:p>
        </p:txBody>
      </p:sp>
      <p:sp>
        <p:nvSpPr>
          <p:cNvPr id="147" name="Google Shape;147;gf19299861e_0_0"/>
          <p:cNvSpPr txBox="1"/>
          <p:nvPr>
            <p:ph idx="1" type="body"/>
          </p:nvPr>
        </p:nvSpPr>
        <p:spPr>
          <a:xfrm>
            <a:off x="914400" y="1825625"/>
            <a:ext cx="110052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s-CL"/>
              <a:t>Viernes 12 de Noviembre: Cierre de Promedios IV° medio</a:t>
            </a:r>
            <a:endParaRPr/>
          </a:p>
          <a:p>
            <a:pPr indent="0" lvl="0" marL="0" rtl="0" algn="l">
              <a:spcBef>
                <a:spcPts val="1000"/>
              </a:spcBef>
              <a:spcAft>
                <a:spcPts val="0"/>
              </a:spcAft>
              <a:buNone/>
            </a:pPr>
            <a:r>
              <a:rPr lang="es-CL"/>
              <a:t>Viernes 19 de Noviembre: Último día de clases IV° medio</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s-CL"/>
              <a:t>Viernes 03 de Diciembre: Cierre de promedios Enseñanza básica y media.</a:t>
            </a:r>
            <a:endParaRPr/>
          </a:p>
          <a:p>
            <a:pPr indent="0" lvl="0" marL="0" rtl="0" algn="l">
              <a:spcBef>
                <a:spcPts val="1000"/>
              </a:spcBef>
              <a:spcAft>
                <a:spcPts val="0"/>
              </a:spcAft>
              <a:buNone/>
            </a:pPr>
            <a:r>
              <a:rPr lang="es-CL"/>
              <a:t>Jueves 09 de Diciembre: Devolución de tablet en préstamo.</a:t>
            </a:r>
            <a:endParaRPr/>
          </a:p>
          <a:p>
            <a:pPr indent="0" lvl="0" marL="0" rtl="0" algn="l">
              <a:spcBef>
                <a:spcPts val="1000"/>
              </a:spcBef>
              <a:spcAft>
                <a:spcPts val="0"/>
              </a:spcAft>
              <a:buNone/>
            </a:pPr>
            <a:r>
              <a:rPr lang="es-CL"/>
              <a:t>Viernes 10 de Diciembre: Último día de clases.</a:t>
            </a:r>
            <a:endParaRPr/>
          </a:p>
          <a:p>
            <a:pPr indent="0" lvl="0" marL="0" rtl="0" algn="l">
              <a:spcBef>
                <a:spcPts val="1000"/>
              </a:spcBef>
              <a:spcAft>
                <a:spcPts val="0"/>
              </a:spcAft>
              <a:buNone/>
            </a:pPr>
            <a:r>
              <a:rPr lang="es-CL"/>
              <a:t>Graduaciones :</a:t>
            </a:r>
            <a:endParaRPr/>
          </a:p>
          <a:p>
            <a:pPr indent="0" lvl="0" marL="0" rtl="0" algn="l">
              <a:spcBef>
                <a:spcPts val="1000"/>
              </a:spcBef>
              <a:spcAft>
                <a:spcPts val="0"/>
              </a:spcAft>
              <a:buNone/>
            </a:pPr>
            <a:r>
              <a:rPr lang="es-CL"/>
              <a:t>    4° Medio : 26 de noviembre </a:t>
            </a:r>
            <a:endParaRPr/>
          </a:p>
          <a:p>
            <a:pPr indent="0" lvl="0" marL="0" rtl="0" algn="l">
              <a:spcBef>
                <a:spcPts val="1000"/>
              </a:spcBef>
              <a:spcAft>
                <a:spcPts val="0"/>
              </a:spcAft>
              <a:buNone/>
            </a:pPr>
            <a:r>
              <a:rPr lang="es-CL"/>
              <a:t>    Kinder : 10 de diciembre </a:t>
            </a:r>
            <a:endParaRPr/>
          </a:p>
          <a:p>
            <a:pPr indent="0" lvl="0" marL="0" rtl="0" algn="l">
              <a:spcBef>
                <a:spcPts val="1000"/>
              </a:spcBef>
              <a:spcAft>
                <a:spcPts val="0"/>
              </a:spcAft>
              <a:buNone/>
            </a:pPr>
            <a:r>
              <a:rPr lang="es-CL"/>
              <a:t>    Jornada 8° Básico: 02 o 09  de diciembre( por confirmar)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f8c94dfdf8_0_0"/>
          <p:cNvSpPr txBox="1"/>
          <p:nvPr>
            <p:ph type="title"/>
          </p:nvPr>
        </p:nvSpPr>
        <p:spPr>
          <a:xfrm>
            <a:off x="1288975" y="365125"/>
            <a:ext cx="10064700" cy="593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b="1" lang="es-CL"/>
              <a:t>Extracto Reglamento de Evaluación </a:t>
            </a:r>
            <a:endParaRPr b="1"/>
          </a:p>
        </p:txBody>
      </p:sp>
      <p:sp>
        <p:nvSpPr>
          <p:cNvPr id="153" name="Google Shape;153;gf8c94dfdf8_0_0"/>
          <p:cNvSpPr txBox="1"/>
          <p:nvPr>
            <p:ph idx="1" type="body"/>
          </p:nvPr>
        </p:nvSpPr>
        <p:spPr>
          <a:xfrm>
            <a:off x="838200" y="1536850"/>
            <a:ext cx="10515600" cy="4640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CL">
                <a:latin typeface="Roboto"/>
                <a:ea typeface="Roboto"/>
                <a:cs typeface="Roboto"/>
                <a:sym typeface="Roboto"/>
              </a:rPr>
              <a:t>De las calificaciones </a:t>
            </a:r>
            <a:endParaRPr>
              <a:latin typeface="Roboto"/>
              <a:ea typeface="Roboto"/>
              <a:cs typeface="Roboto"/>
              <a:sym typeface="Roboto"/>
            </a:endParaRPr>
          </a:p>
          <a:p>
            <a:pPr indent="0" lvl="0" marL="0" rtl="0" algn="l">
              <a:spcBef>
                <a:spcPts val="1000"/>
              </a:spcBef>
              <a:spcAft>
                <a:spcPts val="0"/>
              </a:spcAft>
              <a:buNone/>
            </a:pPr>
            <a:r>
              <a:t/>
            </a:r>
            <a:endParaRPr/>
          </a:p>
        </p:txBody>
      </p:sp>
      <p:sp>
        <p:nvSpPr>
          <p:cNvPr id="154" name="Google Shape;154;gf8c94dfdf8_0_0"/>
          <p:cNvSpPr txBox="1"/>
          <p:nvPr/>
        </p:nvSpPr>
        <p:spPr>
          <a:xfrm>
            <a:off x="1107200" y="2065650"/>
            <a:ext cx="10064700" cy="356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CL" sz="2000" u="sng">
                <a:latin typeface="Roboto"/>
                <a:ea typeface="Roboto"/>
                <a:cs typeface="Roboto"/>
                <a:sym typeface="Roboto"/>
              </a:rPr>
              <a:t>Artículo 67</a:t>
            </a:r>
            <a:endParaRPr b="1" sz="2000" u="sng">
              <a:latin typeface="Roboto"/>
              <a:ea typeface="Roboto"/>
              <a:cs typeface="Roboto"/>
              <a:sym typeface="Roboto"/>
            </a:endParaRPr>
          </a:p>
          <a:p>
            <a:pPr indent="0" lvl="0" marL="0" rtl="0" algn="l">
              <a:spcBef>
                <a:spcPts val="0"/>
              </a:spcBef>
              <a:spcAft>
                <a:spcPts val="0"/>
              </a:spcAft>
              <a:buNone/>
            </a:pPr>
            <a:r>
              <a:t/>
            </a:r>
            <a:endParaRPr b="1" sz="2000" u="sng">
              <a:latin typeface="Roboto"/>
              <a:ea typeface="Roboto"/>
              <a:cs typeface="Roboto"/>
              <a:sym typeface="Roboto"/>
            </a:endParaRPr>
          </a:p>
          <a:p>
            <a:pPr indent="0" lvl="0" marL="0" rtl="0" algn="l">
              <a:spcBef>
                <a:spcPts val="0"/>
              </a:spcBef>
              <a:spcAft>
                <a:spcPts val="0"/>
              </a:spcAft>
              <a:buNone/>
            </a:pPr>
            <a:r>
              <a:rPr lang="es-CL" sz="1900">
                <a:latin typeface="Roboto"/>
                <a:ea typeface="Roboto"/>
                <a:cs typeface="Roboto"/>
                <a:sym typeface="Roboto"/>
              </a:rPr>
              <a:t>Promedio Semestral: Corresponde a la calificación que representa el promedio aritmético de las calificaciones parciales de cada asignatura, en cada semestre. Se aproximará al decimal superior, si la centésima es igual o superior a 5. Ejemplo 4.55 = 4.6</a:t>
            </a:r>
            <a:endParaRPr sz="1900">
              <a:latin typeface="Roboto"/>
              <a:ea typeface="Roboto"/>
              <a:cs typeface="Roboto"/>
              <a:sym typeface="Roboto"/>
            </a:endParaRPr>
          </a:p>
          <a:p>
            <a:pPr indent="0" lvl="0" marL="0" rtl="0" algn="l">
              <a:spcBef>
                <a:spcPts val="0"/>
              </a:spcBef>
              <a:spcAft>
                <a:spcPts val="0"/>
              </a:spcAft>
              <a:buNone/>
            </a:pPr>
            <a:r>
              <a:t/>
            </a:r>
            <a:endParaRPr sz="1900">
              <a:latin typeface="Roboto"/>
              <a:ea typeface="Roboto"/>
              <a:cs typeface="Roboto"/>
              <a:sym typeface="Roboto"/>
            </a:endParaRPr>
          </a:p>
          <a:p>
            <a:pPr indent="0" lvl="0" marL="0" rtl="0" algn="l">
              <a:spcBef>
                <a:spcPts val="0"/>
              </a:spcBef>
              <a:spcAft>
                <a:spcPts val="0"/>
              </a:spcAft>
              <a:buNone/>
            </a:pPr>
            <a:r>
              <a:t/>
            </a:r>
            <a:endParaRPr sz="1900">
              <a:latin typeface="Roboto"/>
              <a:ea typeface="Roboto"/>
              <a:cs typeface="Roboto"/>
              <a:sym typeface="Roboto"/>
            </a:endParaRPr>
          </a:p>
          <a:p>
            <a:pPr indent="0" lvl="0" marL="0" marR="406400" rtl="0" algn="l">
              <a:lnSpc>
                <a:spcPct val="121000"/>
              </a:lnSpc>
              <a:spcBef>
                <a:spcPts val="200"/>
              </a:spcBef>
              <a:spcAft>
                <a:spcPts val="0"/>
              </a:spcAft>
              <a:buClr>
                <a:schemeClr val="dk1"/>
              </a:buClr>
              <a:buSzPts val="1100"/>
              <a:buFont typeface="Arial"/>
              <a:buNone/>
            </a:pPr>
            <a:r>
              <a:rPr b="1" lang="es-CL" sz="1900">
                <a:solidFill>
                  <a:schemeClr val="dk1"/>
                </a:solidFill>
                <a:latin typeface="Roboto"/>
                <a:ea typeface="Roboto"/>
                <a:cs typeface="Roboto"/>
                <a:sym typeface="Roboto"/>
              </a:rPr>
              <a:t>Promedio anual: </a:t>
            </a:r>
            <a:r>
              <a:rPr lang="es-CL" sz="1900">
                <a:solidFill>
                  <a:schemeClr val="dk1"/>
                </a:solidFill>
                <a:latin typeface="Roboto"/>
                <a:ea typeface="Roboto"/>
                <a:cs typeface="Roboto"/>
                <a:sym typeface="Roboto"/>
              </a:rPr>
              <a:t>Corresponde al promedio aritmético de las calificaciones semestrales obtenidas por el estudiante en cada asignatura, es aproximado al decimal superior, si la centésima es igual o superior a 5. Ejemplo 4.55  =  4.6 </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f7e93faea8_0_10"/>
          <p:cNvSpPr txBox="1"/>
          <p:nvPr>
            <p:ph type="title"/>
          </p:nvPr>
        </p:nvSpPr>
        <p:spPr>
          <a:xfrm>
            <a:off x="1394800" y="1266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s-CL"/>
              <a:t>Extracto</a:t>
            </a:r>
            <a:r>
              <a:rPr b="1" lang="es-CL"/>
              <a:t> Reglamento de Evaluación</a:t>
            </a:r>
            <a:endParaRPr b="1"/>
          </a:p>
        </p:txBody>
      </p:sp>
      <p:sp>
        <p:nvSpPr>
          <p:cNvPr id="160" name="Google Shape;160;gf7e93faea8_0_10"/>
          <p:cNvSpPr txBox="1"/>
          <p:nvPr>
            <p:ph idx="1" type="body"/>
          </p:nvPr>
        </p:nvSpPr>
        <p:spPr>
          <a:xfrm>
            <a:off x="1394750" y="1379825"/>
            <a:ext cx="10515600" cy="4545600"/>
          </a:xfrm>
          <a:prstGeom prst="rect">
            <a:avLst/>
          </a:prstGeom>
        </p:spPr>
        <p:txBody>
          <a:bodyPr anchorCtr="0" anchor="t" bIns="45700" lIns="91425" spcFirstLastPara="1" rIns="91425" wrap="square" tIns="45700">
            <a:normAutofit fontScale="25000" lnSpcReduction="20000"/>
          </a:bodyPr>
          <a:lstStyle/>
          <a:p>
            <a:pPr indent="0" lvl="0" marL="0" rtl="0" algn="just">
              <a:spcBef>
                <a:spcPts val="1000"/>
              </a:spcBef>
              <a:spcAft>
                <a:spcPts val="0"/>
              </a:spcAft>
              <a:buClr>
                <a:schemeClr val="dk1"/>
              </a:buClr>
              <a:buSzPts val="275"/>
              <a:buFont typeface="Arial"/>
              <a:buNone/>
            </a:pPr>
            <a:r>
              <a:rPr b="1" lang="es-CL" sz="9428">
                <a:latin typeface="Roboto"/>
                <a:ea typeface="Roboto"/>
                <a:cs typeface="Roboto"/>
                <a:sym typeface="Roboto"/>
              </a:rPr>
              <a:t>DE LA PROMOCIÓN Y REPITENCIA:</a:t>
            </a:r>
            <a:endParaRPr b="1" sz="9428">
              <a:latin typeface="Roboto"/>
              <a:ea typeface="Roboto"/>
              <a:cs typeface="Roboto"/>
              <a:sym typeface="Roboto"/>
            </a:endParaRPr>
          </a:p>
          <a:p>
            <a:pPr indent="0" lvl="0" marL="0" rtl="0" algn="just">
              <a:lnSpc>
                <a:spcPct val="115000"/>
              </a:lnSpc>
              <a:spcBef>
                <a:spcPts val="0"/>
              </a:spcBef>
              <a:spcAft>
                <a:spcPts val="0"/>
              </a:spcAft>
              <a:buClr>
                <a:schemeClr val="dk1"/>
              </a:buClr>
              <a:buSzPts val="275"/>
              <a:buFont typeface="Arial"/>
              <a:buNone/>
            </a:pPr>
            <a:r>
              <a:rPr lang="es-CL" sz="5528">
                <a:latin typeface="Roboto"/>
                <a:ea typeface="Roboto"/>
                <a:cs typeface="Roboto"/>
                <a:sym typeface="Roboto"/>
              </a:rPr>
              <a:t>					</a:t>
            </a:r>
            <a:endParaRPr sz="5528">
              <a:latin typeface="Roboto"/>
              <a:ea typeface="Roboto"/>
              <a:cs typeface="Roboto"/>
              <a:sym typeface="Roboto"/>
            </a:endParaRPr>
          </a:p>
          <a:p>
            <a:pPr indent="-1800000" lvl="0" marL="1800000" rtl="0" algn="just">
              <a:lnSpc>
                <a:spcPct val="115000"/>
              </a:lnSpc>
              <a:spcBef>
                <a:spcPts val="1200"/>
              </a:spcBef>
              <a:spcAft>
                <a:spcPts val="0"/>
              </a:spcAft>
              <a:buClr>
                <a:schemeClr val="dk1"/>
              </a:buClr>
              <a:buSzPts val="275"/>
              <a:buFont typeface="Arial"/>
              <a:buNone/>
            </a:pPr>
            <a:r>
              <a:rPr b="1" lang="es-CL" sz="8000" u="sng">
                <a:latin typeface="Roboto"/>
                <a:ea typeface="Roboto"/>
                <a:cs typeface="Roboto"/>
                <a:sym typeface="Roboto"/>
              </a:rPr>
              <a:t>ARTÍCULO 83:</a:t>
            </a:r>
            <a:r>
              <a:rPr lang="es-CL" sz="8000">
                <a:latin typeface="Roboto"/>
                <a:ea typeface="Roboto"/>
                <a:cs typeface="Roboto"/>
                <a:sym typeface="Roboto"/>
              </a:rPr>
              <a:t> Para que un estudiante sea promovido al curso superior se considerará conjuntamente el logro de los objetivos de aprendizaje de las asignaturas y/o módulos del plan de estudio y la asistencia a clases.</a:t>
            </a:r>
            <a:endParaRPr sz="8000">
              <a:latin typeface="Roboto"/>
              <a:ea typeface="Roboto"/>
              <a:cs typeface="Roboto"/>
              <a:sym typeface="Roboto"/>
            </a:endParaRPr>
          </a:p>
          <a:p>
            <a:pPr indent="-1800000" lvl="0" marL="1800000" rtl="0" algn="just">
              <a:lnSpc>
                <a:spcPct val="115000"/>
              </a:lnSpc>
              <a:spcBef>
                <a:spcPts val="1200"/>
              </a:spcBef>
              <a:spcAft>
                <a:spcPts val="0"/>
              </a:spcAft>
              <a:buClr>
                <a:schemeClr val="dk1"/>
              </a:buClr>
              <a:buSzPts val="275"/>
              <a:buFont typeface="Arial"/>
              <a:buNone/>
            </a:pPr>
            <a:r>
              <a:rPr b="1" lang="es-CL" sz="8000" u="sng">
                <a:latin typeface="Roboto"/>
                <a:ea typeface="Roboto"/>
                <a:cs typeface="Roboto"/>
                <a:sym typeface="Roboto"/>
              </a:rPr>
              <a:t>ARTÍCULO 84:</a:t>
            </a:r>
            <a:r>
              <a:rPr lang="es-CL" sz="8000">
                <a:latin typeface="Roboto"/>
                <a:ea typeface="Roboto"/>
                <a:cs typeface="Roboto"/>
                <a:sym typeface="Roboto"/>
              </a:rPr>
              <a:t> Respecto del logro de los objetivos, serán promovidos los estudiantes que:</a:t>
            </a:r>
            <a:endParaRPr sz="8000">
              <a:latin typeface="Roboto"/>
              <a:ea typeface="Roboto"/>
              <a:cs typeface="Roboto"/>
              <a:sym typeface="Roboto"/>
            </a:endParaRPr>
          </a:p>
          <a:p>
            <a:pPr indent="-1800000" lvl="0" marL="1800000" rtl="0" algn="just">
              <a:lnSpc>
                <a:spcPct val="115000"/>
              </a:lnSpc>
              <a:spcBef>
                <a:spcPts val="0"/>
              </a:spcBef>
              <a:spcAft>
                <a:spcPts val="0"/>
              </a:spcAft>
              <a:buNone/>
            </a:pPr>
            <a:r>
              <a:rPr lang="es-CL" sz="8000">
                <a:latin typeface="Roboto"/>
                <a:ea typeface="Roboto"/>
                <a:cs typeface="Roboto"/>
                <a:sym typeface="Roboto"/>
              </a:rPr>
              <a:t>											 							</a:t>
            </a:r>
            <a:br>
              <a:rPr lang="es-CL" sz="8000">
                <a:latin typeface="Roboto"/>
                <a:ea typeface="Roboto"/>
                <a:cs typeface="Roboto"/>
                <a:sym typeface="Roboto"/>
              </a:rPr>
            </a:br>
            <a:r>
              <a:rPr lang="es-CL" sz="8000">
                <a:latin typeface="Roboto"/>
                <a:ea typeface="Roboto"/>
                <a:cs typeface="Roboto"/>
                <a:sym typeface="Roboto"/>
              </a:rPr>
              <a:t>1)  Hubieran aprobado todas las asignaturas o módulos de su respectivo plan de estudio</a:t>
            </a:r>
            <a:br>
              <a:rPr lang="es-CL" sz="8000">
                <a:latin typeface="Roboto"/>
                <a:ea typeface="Roboto"/>
                <a:cs typeface="Roboto"/>
                <a:sym typeface="Roboto"/>
              </a:rPr>
            </a:br>
            <a:r>
              <a:rPr lang="es-CL" sz="8000">
                <a:latin typeface="Roboto"/>
                <a:ea typeface="Roboto"/>
                <a:cs typeface="Roboto"/>
                <a:sym typeface="Roboto"/>
              </a:rPr>
              <a:t> 									 							</a:t>
            </a:r>
            <a:br>
              <a:rPr lang="es-CL" sz="8000">
                <a:latin typeface="Roboto"/>
                <a:ea typeface="Roboto"/>
                <a:cs typeface="Roboto"/>
                <a:sym typeface="Roboto"/>
              </a:rPr>
            </a:br>
            <a:r>
              <a:rPr lang="es-CL" sz="8000">
                <a:latin typeface="Roboto"/>
                <a:ea typeface="Roboto"/>
                <a:cs typeface="Roboto"/>
                <a:sym typeface="Roboto"/>
              </a:rPr>
              <a:t>2)  Habiendo reprobado una asignatura o módulo, su promedio final anual sea como mínimo 4,5 incluyendo la asignatura o módulo reprobado.</a:t>
            </a:r>
            <a:endParaRPr sz="8000">
              <a:latin typeface="Roboto"/>
              <a:ea typeface="Roboto"/>
              <a:cs typeface="Roboto"/>
              <a:sym typeface="Roboto"/>
            </a:endParaRPr>
          </a:p>
          <a:p>
            <a:pPr indent="-1800000" lvl="0" marL="1800000" rtl="0" algn="just">
              <a:lnSpc>
                <a:spcPct val="115000"/>
              </a:lnSpc>
              <a:spcBef>
                <a:spcPts val="0"/>
              </a:spcBef>
              <a:spcAft>
                <a:spcPts val="0"/>
              </a:spcAft>
              <a:buNone/>
            </a:pPr>
            <a:r>
              <a:rPr lang="es-CL" sz="8000">
                <a:latin typeface="Roboto"/>
                <a:ea typeface="Roboto"/>
                <a:cs typeface="Roboto"/>
                <a:sym typeface="Roboto"/>
              </a:rPr>
              <a:t>			 							</a:t>
            </a:r>
            <a:br>
              <a:rPr lang="es-CL" sz="8000">
                <a:latin typeface="Roboto"/>
                <a:ea typeface="Roboto"/>
                <a:cs typeface="Roboto"/>
                <a:sym typeface="Roboto"/>
              </a:rPr>
            </a:br>
            <a:r>
              <a:rPr lang="es-CL" sz="8000">
                <a:latin typeface="Roboto"/>
                <a:ea typeface="Roboto"/>
                <a:cs typeface="Roboto"/>
                <a:sym typeface="Roboto"/>
              </a:rPr>
              <a:t>3)  Habiendo reprobado dos asignaturas o dos módulos o bien una asignatura y un módulo, su promedio final anual sea como mínimo 5.0, incluidas las asignaturas o módulos reprobados. </a:t>
            </a:r>
            <a:br>
              <a:rPr lang="es-CL" sz="5528">
                <a:latin typeface="Roboto"/>
                <a:ea typeface="Roboto"/>
                <a:cs typeface="Roboto"/>
                <a:sym typeface="Roboto"/>
              </a:rPr>
            </a:br>
            <a:r>
              <a:rPr lang="es-CL" sz="5528">
                <a:latin typeface="Roboto"/>
                <a:ea typeface="Roboto"/>
                <a:cs typeface="Roboto"/>
                <a:sym typeface="Roboto"/>
              </a:rPr>
              <a:t> 						</a:t>
            </a:r>
            <a:endParaRPr sz="5528">
              <a:latin typeface="Roboto"/>
              <a:ea typeface="Roboto"/>
              <a:cs typeface="Roboto"/>
              <a:sym typeface="Roboto"/>
            </a:endParaRPr>
          </a:p>
          <a:p>
            <a:pPr indent="0" lvl="0" marL="0" rtl="0" algn="l">
              <a:lnSpc>
                <a:spcPct val="115000"/>
              </a:lnSpc>
              <a:spcBef>
                <a:spcPts val="0"/>
              </a:spcBef>
              <a:spcAft>
                <a:spcPts val="0"/>
              </a:spcAft>
              <a:buClr>
                <a:schemeClr val="dk1"/>
              </a:buClr>
              <a:buSzPct val="100000"/>
              <a:buFont typeface="Arial"/>
              <a:buNone/>
            </a:pPr>
            <a:r>
              <a:rPr lang="es-CL" sz="1100">
                <a:latin typeface="Arial"/>
                <a:ea typeface="Arial"/>
                <a:cs typeface="Arial"/>
                <a:sym typeface="Arial"/>
              </a:rPr>
              <a:t>					 				</a:t>
            </a:r>
            <a:endParaRPr sz="1100">
              <a:latin typeface="Arial"/>
              <a:ea typeface="Arial"/>
              <a:cs typeface="Arial"/>
              <a:sym typeface="Arial"/>
            </a:endParaRPr>
          </a:p>
          <a:p>
            <a:pPr indent="0" lvl="0" marL="0" rtl="0" algn="l">
              <a:spcBef>
                <a:spcPts val="1000"/>
              </a:spcBef>
              <a:spcAft>
                <a:spcPts val="0"/>
              </a:spcAft>
              <a:buClr>
                <a:schemeClr val="dk1"/>
              </a:buClr>
              <a:buSzPct val="100000"/>
              <a:buFont typeface="Arial"/>
              <a:buNone/>
            </a:pPr>
            <a:r>
              <a:rPr lang="es-CL" sz="1100">
                <a:latin typeface="Arial"/>
                <a:ea typeface="Arial"/>
                <a:cs typeface="Arial"/>
                <a:sym typeface="Arial"/>
              </a:rPr>
              <a:t>			</a:t>
            </a:r>
            <a:endParaRPr sz="1100">
              <a:latin typeface="Arial"/>
              <a:ea typeface="Arial"/>
              <a:cs typeface="Arial"/>
              <a:sym typeface="Arial"/>
            </a:endParaRPr>
          </a:p>
          <a:p>
            <a:pPr indent="0" lvl="0" marL="0" rtl="0" algn="l">
              <a:spcBef>
                <a:spcPts val="1000"/>
              </a:spcBef>
              <a:spcAft>
                <a:spcPts val="0"/>
              </a:spcAft>
              <a:buClr>
                <a:schemeClr val="dk1"/>
              </a:buClr>
              <a:buSzPct val="100000"/>
              <a:buFont typeface="Arial"/>
              <a:buNone/>
            </a:pPr>
            <a:r>
              <a:rPr lang="es-CL" sz="1100">
                <a:latin typeface="Arial"/>
                <a:ea typeface="Arial"/>
                <a:cs typeface="Arial"/>
                <a:sym typeface="Arial"/>
              </a:rPr>
              <a:t>			 		</a:t>
            </a:r>
            <a:endParaRPr sz="1100">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f8c94dfdf8_0_8"/>
          <p:cNvSpPr txBox="1"/>
          <p:nvPr>
            <p:ph type="title"/>
          </p:nvPr>
        </p:nvSpPr>
        <p:spPr>
          <a:xfrm>
            <a:off x="1394800" y="1266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s-CL"/>
              <a:t>Extracto Reglamento de Evaluación</a:t>
            </a:r>
            <a:endParaRPr b="1"/>
          </a:p>
        </p:txBody>
      </p:sp>
      <p:sp>
        <p:nvSpPr>
          <p:cNvPr id="166" name="Google Shape;166;gf8c94dfdf8_0_8"/>
          <p:cNvSpPr txBox="1"/>
          <p:nvPr>
            <p:ph idx="1" type="body"/>
          </p:nvPr>
        </p:nvSpPr>
        <p:spPr>
          <a:xfrm>
            <a:off x="1394750" y="1379825"/>
            <a:ext cx="10515600" cy="4545600"/>
          </a:xfrm>
          <a:prstGeom prst="rect">
            <a:avLst/>
          </a:prstGeom>
        </p:spPr>
        <p:txBody>
          <a:bodyPr anchorCtr="0" anchor="t" bIns="45700" lIns="91425" spcFirstLastPara="1" rIns="91425" wrap="square" tIns="45700">
            <a:normAutofit fontScale="25000" lnSpcReduction="20000"/>
          </a:bodyPr>
          <a:lstStyle/>
          <a:p>
            <a:pPr indent="0" lvl="0" marL="0" rtl="0" algn="just">
              <a:spcBef>
                <a:spcPts val="1000"/>
              </a:spcBef>
              <a:spcAft>
                <a:spcPts val="0"/>
              </a:spcAft>
              <a:buClr>
                <a:schemeClr val="dk1"/>
              </a:buClr>
              <a:buSzPts val="275"/>
              <a:buFont typeface="Arial"/>
              <a:buNone/>
            </a:pPr>
            <a:r>
              <a:rPr b="1" lang="es-CL" sz="9428">
                <a:latin typeface="Roboto"/>
                <a:ea typeface="Roboto"/>
                <a:cs typeface="Roboto"/>
                <a:sym typeface="Roboto"/>
              </a:rPr>
              <a:t>DE LA PROMOCIÓN Y REPITENCIA:</a:t>
            </a:r>
            <a:endParaRPr b="1" sz="9428">
              <a:latin typeface="Roboto"/>
              <a:ea typeface="Roboto"/>
              <a:cs typeface="Roboto"/>
              <a:sym typeface="Roboto"/>
            </a:endParaRPr>
          </a:p>
          <a:p>
            <a:pPr indent="0" lvl="0" marL="0" rtl="0" algn="just">
              <a:lnSpc>
                <a:spcPct val="115000"/>
              </a:lnSpc>
              <a:spcBef>
                <a:spcPts val="0"/>
              </a:spcBef>
              <a:spcAft>
                <a:spcPts val="0"/>
              </a:spcAft>
              <a:buClr>
                <a:schemeClr val="dk1"/>
              </a:buClr>
              <a:buSzPts val="275"/>
              <a:buFont typeface="Arial"/>
              <a:buNone/>
            </a:pPr>
            <a:r>
              <a:rPr lang="es-CL" sz="5528">
                <a:latin typeface="Roboto"/>
                <a:ea typeface="Roboto"/>
                <a:cs typeface="Roboto"/>
                <a:sym typeface="Roboto"/>
              </a:rPr>
              <a:t>					</a:t>
            </a:r>
            <a:endParaRPr sz="5528">
              <a:latin typeface="Roboto"/>
              <a:ea typeface="Roboto"/>
              <a:cs typeface="Roboto"/>
              <a:sym typeface="Roboto"/>
            </a:endParaRPr>
          </a:p>
          <a:p>
            <a:pPr indent="-1800000" lvl="0" marL="1800000" rtl="0" algn="just">
              <a:lnSpc>
                <a:spcPct val="115000"/>
              </a:lnSpc>
              <a:spcBef>
                <a:spcPts val="1200"/>
              </a:spcBef>
              <a:spcAft>
                <a:spcPts val="0"/>
              </a:spcAft>
              <a:buClr>
                <a:schemeClr val="dk1"/>
              </a:buClr>
              <a:buSzPts val="275"/>
              <a:buFont typeface="Arial"/>
              <a:buNone/>
            </a:pPr>
            <a:r>
              <a:rPr b="1" lang="es-CL" sz="8000" u="sng">
                <a:latin typeface="Roboto"/>
                <a:ea typeface="Roboto"/>
                <a:cs typeface="Roboto"/>
                <a:sym typeface="Roboto"/>
              </a:rPr>
              <a:t>ARTÍCULO 57:</a:t>
            </a:r>
            <a:r>
              <a:rPr lang="es-CL" sz="8000">
                <a:latin typeface="Roboto"/>
                <a:ea typeface="Roboto"/>
                <a:cs typeface="Roboto"/>
                <a:sym typeface="Roboto"/>
              </a:rPr>
              <a:t> </a:t>
            </a:r>
            <a:r>
              <a:rPr lang="es-CL" sz="8280">
                <a:latin typeface="Roboto"/>
                <a:ea typeface="Roboto"/>
                <a:cs typeface="Roboto"/>
                <a:sym typeface="Roboto"/>
              </a:rPr>
              <a:t> En los niveles de 1° básico a IV medio, en las asignaturas de Lenguaje y Matemáticas, se considerará de forma obligatoria una evaluación sumativa de carácter anual, al término del segundo semestre, denominada </a:t>
            </a:r>
            <a:r>
              <a:rPr b="1" lang="es-CL" sz="8280">
                <a:latin typeface="Roboto"/>
                <a:ea typeface="Roboto"/>
                <a:cs typeface="Roboto"/>
                <a:sym typeface="Roboto"/>
              </a:rPr>
              <a:t>PRUEBA ESPECIAL DE PROMOCIÓN</a:t>
            </a:r>
            <a:r>
              <a:rPr lang="es-CL" sz="8280">
                <a:latin typeface="Roboto"/>
                <a:ea typeface="Roboto"/>
                <a:cs typeface="Roboto"/>
                <a:sym typeface="Roboto"/>
              </a:rPr>
              <a:t>, a aquellos estudiantes que no logran un promedio final anual, igual o superior al 4,0. El resultado de esta calificación tendrá una incidencia directa en el promedio final anual con una ponderación del 25%. En las otras asignaturas quedará a criterio de la Dirección Académica y la junta deliberativa , en caso que la reprobación de la asignatura incida en la promoción del estudiante.</a:t>
            </a:r>
            <a:endParaRPr sz="8280">
              <a:latin typeface="Roboto"/>
              <a:ea typeface="Roboto"/>
              <a:cs typeface="Roboto"/>
              <a:sym typeface="Roboto"/>
            </a:endParaRPr>
          </a:p>
          <a:p>
            <a:pPr indent="0" lvl="0" marL="0" rtl="0" algn="just">
              <a:lnSpc>
                <a:spcPct val="115000"/>
              </a:lnSpc>
              <a:spcBef>
                <a:spcPts val="1200"/>
              </a:spcBef>
              <a:spcAft>
                <a:spcPts val="0"/>
              </a:spcAft>
              <a:buClr>
                <a:schemeClr val="dk1"/>
              </a:buClr>
              <a:buSzPts val="275"/>
              <a:buFont typeface="Arial"/>
              <a:buNone/>
            </a:pPr>
            <a:r>
              <a:t/>
            </a:r>
            <a:endParaRPr sz="8280">
              <a:latin typeface="Roboto"/>
              <a:ea typeface="Roboto"/>
              <a:cs typeface="Roboto"/>
              <a:sym typeface="Roboto"/>
            </a:endParaRPr>
          </a:p>
          <a:p>
            <a:pPr indent="-1800000" lvl="0" marL="1800000" rtl="0" algn="just">
              <a:lnSpc>
                <a:spcPct val="115000"/>
              </a:lnSpc>
              <a:spcBef>
                <a:spcPts val="1200"/>
              </a:spcBef>
              <a:spcAft>
                <a:spcPts val="0"/>
              </a:spcAft>
              <a:buClr>
                <a:schemeClr val="dk1"/>
              </a:buClr>
              <a:buSzPts val="275"/>
              <a:buFont typeface="Arial"/>
              <a:buNone/>
            </a:pPr>
            <a:r>
              <a:t/>
            </a:r>
            <a:endParaRPr sz="8280">
              <a:latin typeface="Roboto"/>
              <a:ea typeface="Roboto"/>
              <a:cs typeface="Roboto"/>
              <a:sym typeface="Roboto"/>
            </a:endParaRPr>
          </a:p>
          <a:p>
            <a:pPr indent="-1800000" lvl="0" marL="1800000" rtl="0" algn="just">
              <a:lnSpc>
                <a:spcPct val="115000"/>
              </a:lnSpc>
              <a:spcBef>
                <a:spcPts val="1200"/>
              </a:spcBef>
              <a:spcAft>
                <a:spcPts val="0"/>
              </a:spcAft>
              <a:buClr>
                <a:schemeClr val="dk1"/>
              </a:buClr>
              <a:buSzPts val="275"/>
              <a:buFont typeface="Arial"/>
              <a:buNone/>
            </a:pPr>
            <a:br>
              <a:rPr lang="es-CL" sz="5528">
                <a:latin typeface="Roboto"/>
                <a:ea typeface="Roboto"/>
                <a:cs typeface="Roboto"/>
                <a:sym typeface="Roboto"/>
              </a:rPr>
            </a:br>
            <a:r>
              <a:rPr lang="es-CL" sz="5528">
                <a:latin typeface="Roboto"/>
                <a:ea typeface="Roboto"/>
                <a:cs typeface="Roboto"/>
                <a:sym typeface="Roboto"/>
              </a:rPr>
              <a:t> 						</a:t>
            </a:r>
            <a:endParaRPr sz="5528">
              <a:latin typeface="Roboto"/>
              <a:ea typeface="Roboto"/>
              <a:cs typeface="Roboto"/>
              <a:sym typeface="Roboto"/>
            </a:endParaRPr>
          </a:p>
          <a:p>
            <a:pPr indent="0" lvl="0" marL="0" rtl="0" algn="l">
              <a:lnSpc>
                <a:spcPct val="115000"/>
              </a:lnSpc>
              <a:spcBef>
                <a:spcPts val="1200"/>
              </a:spcBef>
              <a:spcAft>
                <a:spcPts val="0"/>
              </a:spcAft>
              <a:buClr>
                <a:schemeClr val="dk1"/>
              </a:buClr>
              <a:buSzPct val="100000"/>
              <a:buFont typeface="Arial"/>
              <a:buNone/>
            </a:pPr>
            <a:r>
              <a:rPr lang="es-CL" sz="1100">
                <a:latin typeface="Arial"/>
                <a:ea typeface="Arial"/>
                <a:cs typeface="Arial"/>
                <a:sym typeface="Arial"/>
              </a:rPr>
              <a:t>					 				</a:t>
            </a:r>
            <a:endParaRPr sz="1100">
              <a:latin typeface="Arial"/>
              <a:ea typeface="Arial"/>
              <a:cs typeface="Arial"/>
              <a:sym typeface="Arial"/>
            </a:endParaRPr>
          </a:p>
          <a:p>
            <a:pPr indent="0" lvl="0" marL="0" rtl="0" algn="l">
              <a:spcBef>
                <a:spcPts val="1000"/>
              </a:spcBef>
              <a:spcAft>
                <a:spcPts val="0"/>
              </a:spcAft>
              <a:buClr>
                <a:schemeClr val="dk1"/>
              </a:buClr>
              <a:buSzPct val="100000"/>
              <a:buFont typeface="Arial"/>
              <a:buNone/>
            </a:pPr>
            <a:r>
              <a:rPr lang="es-CL" sz="1100">
                <a:latin typeface="Arial"/>
                <a:ea typeface="Arial"/>
                <a:cs typeface="Arial"/>
                <a:sym typeface="Arial"/>
              </a:rPr>
              <a:t>			</a:t>
            </a:r>
            <a:endParaRPr sz="1100">
              <a:latin typeface="Arial"/>
              <a:ea typeface="Arial"/>
              <a:cs typeface="Arial"/>
              <a:sym typeface="Arial"/>
            </a:endParaRPr>
          </a:p>
          <a:p>
            <a:pPr indent="0" lvl="0" marL="0" rtl="0" algn="l">
              <a:spcBef>
                <a:spcPts val="1000"/>
              </a:spcBef>
              <a:spcAft>
                <a:spcPts val="0"/>
              </a:spcAft>
              <a:buClr>
                <a:schemeClr val="dk1"/>
              </a:buClr>
              <a:buSzPct val="100000"/>
              <a:buFont typeface="Arial"/>
              <a:buNone/>
            </a:pPr>
            <a:r>
              <a:rPr lang="es-CL" sz="1100">
                <a:latin typeface="Arial"/>
                <a:ea typeface="Arial"/>
                <a:cs typeface="Arial"/>
                <a:sym typeface="Arial"/>
              </a:rPr>
              <a:t>			 		</a:t>
            </a:r>
            <a:endParaRPr sz="1100">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f802318435_0_1"/>
          <p:cNvSpPr txBox="1"/>
          <p:nvPr>
            <p:ph idx="1" type="body"/>
          </p:nvPr>
        </p:nvSpPr>
        <p:spPr>
          <a:xfrm>
            <a:off x="1394800" y="1283775"/>
            <a:ext cx="10582800" cy="5036400"/>
          </a:xfrm>
          <a:prstGeom prst="rect">
            <a:avLst/>
          </a:prstGeom>
        </p:spPr>
        <p:txBody>
          <a:bodyPr anchorCtr="0" anchor="t" bIns="45700" lIns="91425" spcFirstLastPara="1" rIns="91425" wrap="square" tIns="45700">
            <a:noAutofit/>
          </a:bodyPr>
          <a:lstStyle/>
          <a:p>
            <a:pPr indent="-1620000" lvl="0" marL="1620000" rtl="0" algn="just">
              <a:lnSpc>
                <a:spcPct val="115000"/>
              </a:lnSpc>
              <a:spcBef>
                <a:spcPts val="1000"/>
              </a:spcBef>
              <a:spcAft>
                <a:spcPts val="0"/>
              </a:spcAft>
              <a:buNone/>
            </a:pPr>
            <a:r>
              <a:rPr b="1" lang="es-CL" sz="1900" u="sng">
                <a:latin typeface="Roboto"/>
                <a:ea typeface="Roboto"/>
                <a:cs typeface="Roboto"/>
                <a:sym typeface="Roboto"/>
              </a:rPr>
              <a:t>ARTÍCULO 85:</a:t>
            </a:r>
            <a:r>
              <a:rPr b="1" lang="es-CL" sz="1900">
                <a:latin typeface="Roboto"/>
                <a:ea typeface="Roboto"/>
                <a:cs typeface="Roboto"/>
                <a:sym typeface="Roboto"/>
              </a:rPr>
              <a:t> </a:t>
            </a:r>
            <a:r>
              <a:rPr lang="es-CL" sz="1900">
                <a:latin typeface="Roboto"/>
                <a:ea typeface="Roboto"/>
                <a:cs typeface="Roboto"/>
                <a:sym typeface="Roboto"/>
              </a:rPr>
              <a:t>En relación con la asistencia a clases serán promovidos los alumnos que tengan un porcentaje igual o superior al 85% de aquellas establecidas en el calendario escolar anual.Para estos efectos, se considerará como asistencia regular la participación de los alumnos en eventos previamente autorizados por el establecimiento, sean nacionales e internacionales, en el área del deporte, la cultura, la literatura, las ciencias y las artes. El Director General del establecimiento, en conjunto con la dirección pedagógica consultando al Consejo de Profesores, podrá autorizar la promoción de alumnos con porcentajes menores a la asistencia requerida.</a:t>
            </a:r>
            <a:endParaRPr sz="1900">
              <a:latin typeface="Roboto"/>
              <a:ea typeface="Roboto"/>
              <a:cs typeface="Roboto"/>
              <a:sym typeface="Roboto"/>
            </a:endParaRPr>
          </a:p>
          <a:p>
            <a:pPr indent="-1620000" lvl="0" marL="1620000" rtl="0" algn="just">
              <a:lnSpc>
                <a:spcPct val="115000"/>
              </a:lnSpc>
              <a:spcBef>
                <a:spcPts val="1200"/>
              </a:spcBef>
              <a:spcAft>
                <a:spcPts val="0"/>
              </a:spcAft>
              <a:buNone/>
            </a:pPr>
            <a:r>
              <a:rPr b="1" lang="es-CL" sz="1900" u="sng">
                <a:latin typeface="Roboto"/>
                <a:ea typeface="Roboto"/>
                <a:cs typeface="Roboto"/>
                <a:sym typeface="Roboto"/>
              </a:rPr>
              <a:t>ARTÍCULO 88:</a:t>
            </a:r>
            <a:r>
              <a:rPr lang="es-CL" sz="1900">
                <a:latin typeface="Roboto"/>
                <a:ea typeface="Roboto"/>
                <a:cs typeface="Roboto"/>
                <a:sym typeface="Roboto"/>
              </a:rPr>
              <a:t> En el caso de estudiantes que repitan algún curso podrán ser matriculados al año siguiente según ley.</a:t>
            </a:r>
            <a:endParaRPr sz="1900">
              <a:latin typeface="Roboto"/>
              <a:ea typeface="Roboto"/>
              <a:cs typeface="Roboto"/>
              <a:sym typeface="Roboto"/>
            </a:endParaRPr>
          </a:p>
          <a:p>
            <a:pPr indent="-1620000" lvl="0" marL="1620000" rtl="0" algn="just">
              <a:lnSpc>
                <a:spcPct val="115000"/>
              </a:lnSpc>
              <a:spcBef>
                <a:spcPts val="1200"/>
              </a:spcBef>
              <a:spcAft>
                <a:spcPts val="1200"/>
              </a:spcAft>
              <a:buNone/>
            </a:pPr>
            <a:r>
              <a:rPr b="1" lang="es-CL" sz="1900" u="sng">
                <a:latin typeface="Roboto"/>
                <a:ea typeface="Roboto"/>
                <a:cs typeface="Roboto"/>
                <a:sym typeface="Roboto"/>
              </a:rPr>
              <a:t>ARTÍCULO 89:</a:t>
            </a:r>
            <a:r>
              <a:rPr lang="es-CL" sz="1900">
                <a:latin typeface="Roboto"/>
                <a:ea typeface="Roboto"/>
                <a:cs typeface="Roboto"/>
                <a:sym typeface="Roboto"/>
              </a:rPr>
              <a:t> Los estudiantes solo podrán repetir un curso en enseñanza básica, de lo contrario se procederá a cancelar la matrícula. Del mismo modo solo podrán repetir un curso en enseñanza media. </a:t>
            </a:r>
            <a:endParaRPr sz="1900">
              <a:latin typeface="Roboto"/>
              <a:ea typeface="Roboto"/>
              <a:cs typeface="Roboto"/>
              <a:sym typeface="Roboto"/>
            </a:endParaRPr>
          </a:p>
        </p:txBody>
      </p:sp>
      <p:sp>
        <p:nvSpPr>
          <p:cNvPr id="172" name="Google Shape;172;gf802318435_0_1"/>
          <p:cNvSpPr txBox="1"/>
          <p:nvPr>
            <p:ph type="title"/>
          </p:nvPr>
        </p:nvSpPr>
        <p:spPr>
          <a:xfrm>
            <a:off x="1394800" y="1266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s-CL"/>
              <a:t>Extracto Reglamento de Evaluación</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f79e7917af_0_6"/>
          <p:cNvSpPr txBox="1"/>
          <p:nvPr>
            <p:ph type="title"/>
          </p:nvPr>
        </p:nvSpPr>
        <p:spPr>
          <a:xfrm>
            <a:off x="838200" y="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CALENDARIO DE GUÍAS</a:t>
            </a:r>
            <a:endParaRPr/>
          </a:p>
        </p:txBody>
      </p:sp>
      <p:graphicFrame>
        <p:nvGraphicFramePr>
          <p:cNvPr id="178" name="Google Shape;178;gf79e7917af_0_6"/>
          <p:cNvGraphicFramePr/>
          <p:nvPr/>
        </p:nvGraphicFramePr>
        <p:xfrm>
          <a:off x="1355200" y="1718450"/>
          <a:ext cx="3000000" cy="3000000"/>
        </p:xfrm>
        <a:graphic>
          <a:graphicData uri="http://schemas.openxmlformats.org/drawingml/2006/table">
            <a:tbl>
              <a:tblPr>
                <a:noFill/>
                <a:tableStyleId>{00AF6E28-848F-4473-8426-70A33816B017}</a:tableStyleId>
              </a:tblPr>
              <a:tblGrid>
                <a:gridCol w="3429000"/>
                <a:gridCol w="3429000"/>
                <a:gridCol w="3429000"/>
              </a:tblGrid>
              <a:tr h="381000">
                <a:tc>
                  <a:txBody>
                    <a:bodyPr/>
                    <a:lstStyle/>
                    <a:p>
                      <a:pPr indent="0" lvl="0" marL="0" rtl="0" algn="l">
                        <a:spcBef>
                          <a:spcPts val="0"/>
                        </a:spcBef>
                        <a:spcAft>
                          <a:spcPts val="0"/>
                        </a:spcAft>
                        <a:buNone/>
                      </a:pPr>
                      <a:r>
                        <a:rPr b="1" lang="es-CL"/>
                        <a:t>SET DE GUÍAS</a:t>
                      </a:r>
                      <a:endParaRPr b="1"/>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s-CL"/>
                        <a:t>ASIGNATURA</a:t>
                      </a:r>
                      <a:endParaRPr b="1"/>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s-CL"/>
                        <a:t>FECHA DE ENTREGA A APODERADOS</a:t>
                      </a:r>
                      <a:endParaRPr b="1"/>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CL"/>
                        <a:t>SET Nº 6</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Todas las asignaturas</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Viernes 13 de agosto</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CL"/>
                        <a:t>SET Nº7</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Lenguaje y matemáticas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viernes 27 de agosto</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CL"/>
                        <a:t>SET Nº8</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Todas las asignaturas</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viernes 10 de septiembre</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CL"/>
                        <a:t>SET Nº9</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Todas las asignaturas</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viernes 08 de octubre.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CL"/>
                        <a:t>SET Nº10</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Todas las asignaturas</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CL"/>
                        <a:t>viernes 12 de noviembre</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79" name="Google Shape;179;gf79e7917af_0_6"/>
          <p:cNvSpPr txBox="1"/>
          <p:nvPr/>
        </p:nvSpPr>
        <p:spPr>
          <a:xfrm>
            <a:off x="2318700" y="4759425"/>
            <a:ext cx="8374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CL" sz="2500">
                <a:latin typeface="Calibri"/>
                <a:ea typeface="Calibri"/>
                <a:cs typeface="Calibri"/>
                <a:sym typeface="Calibri"/>
              </a:rPr>
              <a:t>Plazo final para recepción de guías: viernes 26 de noviembre.</a:t>
            </a:r>
            <a:endParaRPr b="1" sz="25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f79e7917af_0_0"/>
          <p:cNvSpPr txBox="1"/>
          <p:nvPr>
            <p:ph type="title"/>
          </p:nvPr>
        </p:nvSpPr>
        <p:spPr>
          <a:xfrm>
            <a:off x="2297025" y="80850"/>
            <a:ext cx="7965000" cy="943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s-CL"/>
              <a:t>Informaciones Convivencia Escolar</a:t>
            </a:r>
            <a:endParaRPr/>
          </a:p>
        </p:txBody>
      </p:sp>
      <p:sp>
        <p:nvSpPr>
          <p:cNvPr id="185" name="Google Shape;185;gf79e7917af_0_0"/>
          <p:cNvSpPr txBox="1"/>
          <p:nvPr/>
        </p:nvSpPr>
        <p:spPr>
          <a:xfrm>
            <a:off x="1536575" y="978675"/>
            <a:ext cx="10308600" cy="5009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s-CL" sz="1900">
                <a:latin typeface="Roboto"/>
                <a:ea typeface="Roboto"/>
                <a:cs typeface="Roboto"/>
                <a:sym typeface="Roboto"/>
              </a:rPr>
              <a:t>Protocolo de atrasos </a:t>
            </a:r>
            <a:endParaRPr b="1" sz="1900">
              <a:latin typeface="Roboto"/>
              <a:ea typeface="Roboto"/>
              <a:cs typeface="Roboto"/>
              <a:sym typeface="Roboto"/>
            </a:endParaRPr>
          </a:p>
          <a:p>
            <a:pPr indent="0" lvl="0" marL="0" rtl="0" algn="l">
              <a:spcBef>
                <a:spcPts val="0"/>
              </a:spcBef>
              <a:spcAft>
                <a:spcPts val="0"/>
              </a:spcAft>
              <a:buNone/>
            </a:pPr>
            <a:r>
              <a:t/>
            </a:r>
            <a:endParaRPr sz="1900">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es-CL" sz="1900">
                <a:solidFill>
                  <a:schemeClr val="dk1"/>
                </a:solidFill>
                <a:latin typeface="Roboto"/>
                <a:ea typeface="Roboto"/>
                <a:cs typeface="Roboto"/>
                <a:sym typeface="Roboto"/>
              </a:rPr>
              <a:t>Les informamos que como establecimiento, en nuestro rol formador con nuestros estudiantes para la vida, estamos preocupados por los atrasos reiterados que presentan. Dado lo anterior, es que queremos informar a la comunidad que durante el segundo semestre hemos estado  controlando esta situación.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1900">
                <a:solidFill>
                  <a:schemeClr val="dk1"/>
                </a:solidFill>
                <a:latin typeface="Roboto"/>
                <a:ea typeface="Roboto"/>
                <a:cs typeface="Roboto"/>
                <a:sym typeface="Roboto"/>
              </a:rPr>
              <a:t>En los cursos de prebásica a 4º básico se están registrando los atrasos de los estudiantes, en caso de atrasos reiterados se citará al apoderado.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1900">
                <a:solidFill>
                  <a:schemeClr val="dk1"/>
                </a:solidFill>
                <a:latin typeface="Roboto"/>
                <a:ea typeface="Roboto"/>
                <a:cs typeface="Roboto"/>
                <a:sym typeface="Roboto"/>
              </a:rPr>
              <a:t>En los cursos de 5º básico a 4º medio, además de registrar los atrasos, aquellos estudiantes que lleguen a los 30 minutos después de iniciada la clase, deberán permanecer en biblioteca realizando un trabajo formativo (bitácora). No podrán ingresar a la sala, quedando solo media hora de clases pues  interrumpen el proceso. </a:t>
            </a:r>
            <a:endParaRPr sz="19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f8c94dfdf8_1_2"/>
          <p:cNvSpPr txBox="1"/>
          <p:nvPr>
            <p:ph type="title"/>
          </p:nvPr>
        </p:nvSpPr>
        <p:spPr>
          <a:xfrm>
            <a:off x="2297025" y="80850"/>
            <a:ext cx="7965000" cy="943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s-CL"/>
              <a:t>Informaciones Convivencia Escolar</a:t>
            </a:r>
            <a:endParaRPr/>
          </a:p>
        </p:txBody>
      </p:sp>
      <p:sp>
        <p:nvSpPr>
          <p:cNvPr id="191" name="Google Shape;191;gf8c94dfdf8_1_2"/>
          <p:cNvSpPr txBox="1"/>
          <p:nvPr/>
        </p:nvSpPr>
        <p:spPr>
          <a:xfrm>
            <a:off x="1536575" y="978675"/>
            <a:ext cx="10308600" cy="5008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s-CL" sz="1900">
                <a:latin typeface="Roboto"/>
                <a:ea typeface="Roboto"/>
                <a:cs typeface="Roboto"/>
                <a:sym typeface="Roboto"/>
              </a:rPr>
              <a:t>Protocolo de uso de uniforme</a:t>
            </a:r>
            <a:endParaRPr b="1" sz="1900">
              <a:latin typeface="Roboto"/>
              <a:ea typeface="Roboto"/>
              <a:cs typeface="Roboto"/>
              <a:sym typeface="Roboto"/>
            </a:endParaRPr>
          </a:p>
          <a:p>
            <a:pPr indent="0" lvl="0" marL="0" rtl="0" algn="just">
              <a:lnSpc>
                <a:spcPct val="115000"/>
              </a:lnSpc>
              <a:spcBef>
                <a:spcPts val="0"/>
              </a:spcBef>
              <a:spcAft>
                <a:spcPts val="0"/>
              </a:spcAft>
              <a:buNone/>
            </a:pPr>
            <a:r>
              <a:rPr lang="es-CL" sz="1900">
                <a:solidFill>
                  <a:schemeClr val="dk1"/>
                </a:solidFill>
                <a:latin typeface="Roboto"/>
                <a:ea typeface="Roboto"/>
                <a:cs typeface="Roboto"/>
                <a:sym typeface="Roboto"/>
              </a:rPr>
              <a:t>Las orientaciones dadas por el colegio es que se puede asistir a clases, respetando lo acordado: uniforme, ropa de color azul marino o negra. Se ha flexibilizado el uniforme por este año (contexto pandemia), pero es relevante recordar evitar el uso de ropa ceñida al cuerpo y de otros colores.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1900">
                <a:solidFill>
                  <a:schemeClr val="dk1"/>
                </a:solidFill>
                <a:latin typeface="Roboto"/>
                <a:ea typeface="Roboto"/>
                <a:cs typeface="Roboto"/>
                <a:sym typeface="Roboto"/>
              </a:rPr>
              <a:t>Por lo anterior, solicitamos que en el hogar, los padres y apoderados puedan controlar y conversar de la importancia de asistir a clases de manera más uniformada. </a:t>
            </a:r>
            <a:endParaRPr sz="19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a:solidFill>
                  <a:schemeClr val="dk1"/>
                </a:solidFill>
                <a:latin typeface="Times New Roman"/>
                <a:ea typeface="Times New Roman"/>
                <a:cs typeface="Times New Roman"/>
                <a:sym typeface="Times New Roman"/>
              </a:rPr>
              <a:t> </a:t>
            </a:r>
            <a:endParaRPr sz="1900">
              <a:latin typeface="Roboto"/>
              <a:ea typeface="Roboto"/>
              <a:cs typeface="Roboto"/>
              <a:sym typeface="Roboto"/>
            </a:endParaRPr>
          </a:p>
          <a:p>
            <a:pPr indent="0" lvl="0" marL="0" rtl="0" algn="just">
              <a:lnSpc>
                <a:spcPct val="115000"/>
              </a:lnSpc>
              <a:spcBef>
                <a:spcPts val="0"/>
              </a:spcBef>
              <a:spcAft>
                <a:spcPts val="0"/>
              </a:spcAft>
              <a:buNone/>
            </a:pPr>
            <a:r>
              <a:rPr b="1" lang="es-CL" sz="1900">
                <a:latin typeface="Roboto"/>
                <a:ea typeface="Roboto"/>
                <a:cs typeface="Roboto"/>
                <a:sym typeface="Roboto"/>
              </a:rPr>
              <a:t>Protocolo de juegos seguros </a:t>
            </a:r>
            <a:endParaRPr b="1" sz="1900">
              <a:latin typeface="Roboto"/>
              <a:ea typeface="Roboto"/>
              <a:cs typeface="Roboto"/>
              <a:sym typeface="Roboto"/>
            </a:endParaRPr>
          </a:p>
          <a:p>
            <a:pPr indent="0" lvl="0" marL="0" rtl="0" algn="just">
              <a:lnSpc>
                <a:spcPct val="115000"/>
              </a:lnSpc>
              <a:spcBef>
                <a:spcPts val="0"/>
              </a:spcBef>
              <a:spcAft>
                <a:spcPts val="0"/>
              </a:spcAft>
              <a:buNone/>
            </a:pPr>
            <a:r>
              <a:rPr lang="es-CL" sz="1900">
                <a:latin typeface="Roboto"/>
                <a:ea typeface="Roboto"/>
                <a:cs typeface="Roboto"/>
                <a:sym typeface="Roboto"/>
              </a:rPr>
              <a:t>El colegio ha generado espacios de recreación, tales como: taca taca, fútbol tenis, tenis de mesa, habilitación de biblioteca (cra), y otros juegos de salón (todos sanitizados diariamente).</a:t>
            </a:r>
            <a:endParaRPr sz="1900">
              <a:latin typeface="Roboto"/>
              <a:ea typeface="Roboto"/>
              <a:cs typeface="Roboto"/>
              <a:sym typeface="Roboto"/>
            </a:endParaRPr>
          </a:p>
          <a:p>
            <a:pPr indent="0" lvl="0" marL="0" rtl="0" algn="just">
              <a:lnSpc>
                <a:spcPct val="115000"/>
              </a:lnSpc>
              <a:spcBef>
                <a:spcPts val="0"/>
              </a:spcBef>
              <a:spcAft>
                <a:spcPts val="0"/>
              </a:spcAft>
              <a:buNone/>
            </a:pPr>
            <a:r>
              <a:rPr lang="es-CL" sz="1900">
                <a:latin typeface="Roboto"/>
                <a:ea typeface="Roboto"/>
                <a:cs typeface="Roboto"/>
                <a:sym typeface="Roboto"/>
              </a:rPr>
              <a:t>Es importante orientar a los estudiantes, con respecto a juegos bruscos, tales como: jugar al pillarse, juegos de balón de fútbol; con el propósito de evitar accidentes. </a:t>
            </a:r>
            <a:endParaRPr sz="19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f8c94dfdf8_1_8"/>
          <p:cNvSpPr txBox="1"/>
          <p:nvPr>
            <p:ph type="title"/>
          </p:nvPr>
        </p:nvSpPr>
        <p:spPr>
          <a:xfrm>
            <a:off x="2297025" y="80850"/>
            <a:ext cx="7965000" cy="943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s-CL"/>
              <a:t>Informaciones Convivencia Escolar</a:t>
            </a:r>
            <a:endParaRPr/>
          </a:p>
        </p:txBody>
      </p:sp>
      <p:sp>
        <p:nvSpPr>
          <p:cNvPr id="197" name="Google Shape;197;gf8c94dfdf8_1_8"/>
          <p:cNvSpPr txBox="1"/>
          <p:nvPr/>
        </p:nvSpPr>
        <p:spPr>
          <a:xfrm>
            <a:off x="1493625" y="1196425"/>
            <a:ext cx="10308600" cy="493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s-CL" sz="2200">
                <a:solidFill>
                  <a:schemeClr val="dk1"/>
                </a:solidFill>
                <a:latin typeface="Roboto"/>
                <a:ea typeface="Roboto"/>
                <a:cs typeface="Roboto"/>
                <a:sym typeface="Roboto"/>
              </a:rPr>
              <a:t>Recomendaciones sanitarias: </a:t>
            </a:r>
            <a:endParaRPr b="1" sz="22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22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b="1" lang="es-CL" sz="2200">
                <a:solidFill>
                  <a:schemeClr val="dk1"/>
                </a:solidFill>
                <a:latin typeface="Roboto"/>
                <a:ea typeface="Roboto"/>
                <a:cs typeface="Roboto"/>
                <a:sym typeface="Roboto"/>
              </a:rPr>
              <a:t>Lavado de manos y uso correcto de mascarillas</a:t>
            </a:r>
            <a:endParaRPr b="1" sz="22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2200">
                <a:solidFill>
                  <a:schemeClr val="dk1"/>
                </a:solidFill>
                <a:latin typeface="Roboto"/>
                <a:ea typeface="Roboto"/>
                <a:cs typeface="Roboto"/>
                <a:sym typeface="Roboto"/>
              </a:rPr>
              <a:t>Se informa que los recreos de cada nivel, son de 30 minutos, lo anterior es para asegurar que todos los estudiantes se puedan lavar adecuadamente las manos, para luego ingresar al aula con todas las medidas de seguridad sanitaria. Unos minutos antes de terminar el recreo, se sugiere a todos los estudiantes el lavado de manos. </a:t>
            </a:r>
            <a:r>
              <a:rPr b="1" lang="es-CL" sz="2200">
                <a:solidFill>
                  <a:schemeClr val="dk1"/>
                </a:solidFill>
                <a:latin typeface="Roboto"/>
                <a:ea typeface="Roboto"/>
                <a:cs typeface="Roboto"/>
                <a:sym typeface="Roboto"/>
              </a:rPr>
              <a:t> </a:t>
            </a:r>
            <a:endParaRPr b="1" sz="22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2200">
                <a:solidFill>
                  <a:schemeClr val="dk1"/>
                </a:solidFill>
                <a:latin typeface="Roboto"/>
                <a:ea typeface="Roboto"/>
                <a:cs typeface="Roboto"/>
                <a:sym typeface="Roboto"/>
              </a:rPr>
              <a:t>Les recordamos la importancia del uso obligatorio y correcto de mascarillas y evitar el intercambio de comida con sus pares. </a:t>
            </a:r>
            <a:endParaRPr sz="22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75864"/>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s-CL" sz="4900">
                <a:latin typeface="Roboto"/>
                <a:ea typeface="Roboto"/>
                <a:cs typeface="Roboto"/>
                <a:sym typeface="Roboto"/>
              </a:rPr>
              <a:t>Tabla reunión de apoderados</a:t>
            </a:r>
            <a:endParaRPr sz="4900">
              <a:latin typeface="Roboto"/>
              <a:ea typeface="Roboto"/>
              <a:cs typeface="Roboto"/>
              <a:sym typeface="Roboto"/>
            </a:endParaRPr>
          </a:p>
        </p:txBody>
      </p:sp>
      <p:sp>
        <p:nvSpPr>
          <p:cNvPr id="91" name="Google Shape;91;p2"/>
          <p:cNvSpPr txBox="1"/>
          <p:nvPr>
            <p:ph idx="1" type="body"/>
          </p:nvPr>
        </p:nvSpPr>
        <p:spPr>
          <a:xfrm>
            <a:off x="1617375" y="1299375"/>
            <a:ext cx="10355100" cy="4461000"/>
          </a:xfrm>
          <a:prstGeom prst="rect">
            <a:avLst/>
          </a:prstGeom>
          <a:noFill/>
          <a:ln>
            <a:noFill/>
          </a:ln>
        </p:spPr>
        <p:txBody>
          <a:bodyPr anchorCtr="0" anchor="t" bIns="45700" lIns="91425" spcFirstLastPara="1" rIns="91425" wrap="square" tIns="45700">
            <a:noAutofit/>
          </a:bodyPr>
          <a:lstStyle/>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M</a:t>
            </a:r>
            <a:r>
              <a:rPr lang="es-CL" sz="2900">
                <a:latin typeface="Roboto"/>
                <a:ea typeface="Roboto"/>
                <a:cs typeface="Roboto"/>
                <a:sym typeface="Roboto"/>
              </a:rPr>
              <a:t>atrícula 2022</a:t>
            </a:r>
            <a:endParaRPr sz="2900">
              <a:latin typeface="Roboto"/>
              <a:ea typeface="Roboto"/>
              <a:cs typeface="Roboto"/>
              <a:sym typeface="Roboto"/>
            </a:endParaRPr>
          </a:p>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Plan de Formación Ciudadana</a:t>
            </a:r>
            <a:endParaRPr sz="2900">
              <a:latin typeface="Roboto"/>
              <a:ea typeface="Roboto"/>
              <a:cs typeface="Roboto"/>
              <a:sym typeface="Roboto"/>
            </a:endParaRPr>
          </a:p>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Plataforma Napsis para apoderados</a:t>
            </a:r>
            <a:endParaRPr sz="2900">
              <a:latin typeface="Roboto"/>
              <a:ea typeface="Roboto"/>
              <a:cs typeface="Roboto"/>
              <a:sym typeface="Roboto"/>
            </a:endParaRPr>
          </a:p>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Fechas cierre de año</a:t>
            </a:r>
            <a:endParaRPr sz="2900">
              <a:latin typeface="Roboto"/>
              <a:ea typeface="Roboto"/>
              <a:cs typeface="Roboto"/>
              <a:sym typeface="Roboto"/>
            </a:endParaRPr>
          </a:p>
          <a:p>
            <a:pPr indent="-412750" lvl="0" marL="457200" rtl="0" algn="l">
              <a:spcBef>
                <a:spcPts val="0"/>
              </a:spcBef>
              <a:spcAft>
                <a:spcPts val="0"/>
              </a:spcAft>
              <a:buSzPts val="2900"/>
              <a:buFont typeface="Roboto"/>
              <a:buAutoNum type="arabicParenR"/>
            </a:pPr>
            <a:r>
              <a:rPr lang="es-CL" sz="2900">
                <a:latin typeface="Roboto"/>
                <a:ea typeface="Roboto"/>
                <a:cs typeface="Roboto"/>
                <a:sym typeface="Roboto"/>
              </a:rPr>
              <a:t>Extracto reglamento evaluación</a:t>
            </a:r>
            <a:endParaRPr sz="2900">
              <a:latin typeface="Roboto"/>
              <a:ea typeface="Roboto"/>
              <a:cs typeface="Roboto"/>
              <a:sym typeface="Roboto"/>
            </a:endParaRPr>
          </a:p>
          <a:p>
            <a:pPr indent="-412750" lvl="0" marL="457200" rtl="0" algn="l">
              <a:lnSpc>
                <a:spcPct val="90000"/>
              </a:lnSpc>
              <a:spcBef>
                <a:spcPts val="0"/>
              </a:spcBef>
              <a:spcAft>
                <a:spcPts val="0"/>
              </a:spcAft>
              <a:buSzPts val="2900"/>
              <a:buFont typeface="Roboto"/>
              <a:buAutoNum type="arabicParenR"/>
            </a:pPr>
            <a:r>
              <a:rPr lang="es-CL" sz="2900">
                <a:latin typeface="Roboto"/>
                <a:ea typeface="Roboto"/>
                <a:cs typeface="Roboto"/>
                <a:sym typeface="Roboto"/>
              </a:rPr>
              <a:t>Calendario entrega guías</a:t>
            </a:r>
            <a:endParaRPr sz="2900">
              <a:latin typeface="Roboto"/>
              <a:ea typeface="Roboto"/>
              <a:cs typeface="Roboto"/>
              <a:sym typeface="Roboto"/>
            </a:endParaRPr>
          </a:p>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Informaciones Convivencia Escolar</a:t>
            </a:r>
            <a:endParaRPr sz="2900">
              <a:latin typeface="Roboto"/>
              <a:ea typeface="Roboto"/>
              <a:cs typeface="Roboto"/>
              <a:sym typeface="Roboto"/>
            </a:endParaRPr>
          </a:p>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Vacunas</a:t>
            </a:r>
            <a:endParaRPr sz="2900">
              <a:latin typeface="Roboto"/>
              <a:ea typeface="Roboto"/>
              <a:cs typeface="Roboto"/>
              <a:sym typeface="Roboto"/>
            </a:endParaRPr>
          </a:p>
          <a:p>
            <a:pPr indent="-412750" lvl="0" marL="457200" rtl="0" algn="l">
              <a:lnSpc>
                <a:spcPct val="90000"/>
              </a:lnSpc>
              <a:spcBef>
                <a:spcPts val="0"/>
              </a:spcBef>
              <a:spcAft>
                <a:spcPts val="0"/>
              </a:spcAft>
              <a:buSzPts val="2900"/>
              <a:buFont typeface="Roboto"/>
              <a:buAutoNum type="arabicParenR"/>
            </a:pPr>
            <a:r>
              <a:rPr lang="es-CL" sz="2900">
                <a:latin typeface="Roboto"/>
                <a:ea typeface="Roboto"/>
                <a:cs typeface="Roboto"/>
                <a:sym typeface="Roboto"/>
              </a:rPr>
              <a:t>Proceso electividad (solo II° y III° medio)</a:t>
            </a:r>
            <a:endParaRPr sz="2900">
              <a:latin typeface="Roboto"/>
              <a:ea typeface="Roboto"/>
              <a:cs typeface="Roboto"/>
              <a:sym typeface="Roboto"/>
            </a:endParaRPr>
          </a:p>
          <a:p>
            <a:pPr indent="-393700" lvl="0" marL="457200" rtl="0" algn="l">
              <a:lnSpc>
                <a:spcPct val="90000"/>
              </a:lnSpc>
              <a:spcBef>
                <a:spcPts val="0"/>
              </a:spcBef>
              <a:spcAft>
                <a:spcPts val="0"/>
              </a:spcAft>
              <a:buSzPts val="2600"/>
              <a:buFont typeface="Roboto"/>
              <a:buAutoNum type="arabicParenR"/>
            </a:pPr>
            <a:r>
              <a:rPr lang="es-CL" sz="2900">
                <a:latin typeface="Roboto"/>
                <a:ea typeface="Roboto"/>
                <a:cs typeface="Roboto"/>
                <a:sym typeface="Roboto"/>
              </a:rPr>
              <a:t>Varios</a:t>
            </a:r>
            <a:endParaRPr sz="29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f8c94dfdf8_1_18"/>
          <p:cNvSpPr txBox="1"/>
          <p:nvPr>
            <p:ph type="title"/>
          </p:nvPr>
        </p:nvSpPr>
        <p:spPr>
          <a:xfrm>
            <a:off x="2297025" y="80850"/>
            <a:ext cx="7965000" cy="943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s-CL"/>
              <a:t>Informaciones Convivencia Escolar</a:t>
            </a:r>
            <a:endParaRPr/>
          </a:p>
        </p:txBody>
      </p:sp>
      <p:sp>
        <p:nvSpPr>
          <p:cNvPr id="203" name="Google Shape;203;gf8c94dfdf8_1_18"/>
          <p:cNvSpPr txBox="1"/>
          <p:nvPr/>
        </p:nvSpPr>
        <p:spPr>
          <a:xfrm>
            <a:off x="1522250" y="824175"/>
            <a:ext cx="10308600" cy="5763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21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b="1" lang="es-CL" sz="2100">
                <a:solidFill>
                  <a:schemeClr val="dk1"/>
                </a:solidFill>
                <a:latin typeface="Roboto"/>
                <a:ea typeface="Roboto"/>
                <a:cs typeface="Roboto"/>
                <a:sym typeface="Roboto"/>
              </a:rPr>
              <a:t>Aforo en el aula </a:t>
            </a:r>
            <a:endParaRPr b="1" sz="21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2100">
                <a:solidFill>
                  <a:schemeClr val="dk1"/>
                </a:solidFill>
                <a:latin typeface="Roboto"/>
                <a:ea typeface="Roboto"/>
                <a:cs typeface="Roboto"/>
                <a:sym typeface="Roboto"/>
              </a:rPr>
              <a:t>De acuerdo a las instrucciones entregadas por el Ministerio de Salud, les informamos que a medida que los cursos que tengan más del 80% de estudiantes con el proceso completo de vacunación no se exigirá un aforo determinado por cada aula. </a:t>
            </a:r>
            <a:endParaRPr sz="21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21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b="1" lang="es-CL" sz="2100">
                <a:solidFill>
                  <a:schemeClr val="dk1"/>
                </a:solidFill>
                <a:latin typeface="Roboto"/>
                <a:ea typeface="Roboto"/>
                <a:cs typeface="Roboto"/>
                <a:sym typeface="Roboto"/>
              </a:rPr>
              <a:t>Solicitud de pase de movilidad </a:t>
            </a:r>
            <a:endParaRPr b="1" sz="21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lang="es-CL" sz="2100">
                <a:solidFill>
                  <a:schemeClr val="dk1"/>
                </a:solidFill>
                <a:latin typeface="Roboto"/>
                <a:ea typeface="Roboto"/>
                <a:cs typeface="Roboto"/>
                <a:sym typeface="Roboto"/>
              </a:rPr>
              <a:t>El Ministerio de Salud, nos ha solicitado el catastro de los estudiantes que a la fecha ya tienen su esquema de vacunación completa, para lo anterior solicitamos que le hagan llegar a los profesores jefes el pase de movilidad de los alumnos ya vacunados. </a:t>
            </a:r>
            <a:endParaRPr sz="21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f8c94dfdf8_1_33"/>
          <p:cNvSpPr txBox="1"/>
          <p:nvPr>
            <p:ph type="title"/>
          </p:nvPr>
        </p:nvSpPr>
        <p:spPr>
          <a:xfrm>
            <a:off x="2297025" y="80850"/>
            <a:ext cx="7965000" cy="943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Link de encuestas de satisfacción</a:t>
            </a:r>
            <a:endParaRPr/>
          </a:p>
        </p:txBody>
      </p:sp>
      <p:sp>
        <p:nvSpPr>
          <p:cNvPr id="209" name="Google Shape;209;gf8c94dfdf8_1_33"/>
          <p:cNvSpPr txBox="1"/>
          <p:nvPr/>
        </p:nvSpPr>
        <p:spPr>
          <a:xfrm>
            <a:off x="1507925" y="1339600"/>
            <a:ext cx="10308600" cy="6064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CL" sz="2300">
                <a:solidFill>
                  <a:schemeClr val="dk1"/>
                </a:solidFill>
                <a:latin typeface="Roboto"/>
                <a:ea typeface="Roboto"/>
                <a:cs typeface="Roboto"/>
                <a:sym typeface="Roboto"/>
              </a:rPr>
              <a:t>Estimados apoderados: </a:t>
            </a:r>
            <a:endParaRPr sz="23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2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s-CL" sz="2300">
                <a:solidFill>
                  <a:schemeClr val="dk1"/>
                </a:solidFill>
                <a:latin typeface="Roboto"/>
                <a:ea typeface="Roboto"/>
                <a:cs typeface="Roboto"/>
                <a:sym typeface="Roboto"/>
              </a:rPr>
              <a:t>Desde esta semana  se enviará este link al WhatsApp de apoderados. Con el fin que ustedes nos puedan dar su percepción sobre la gestión 2021 del establecimiento. </a:t>
            </a:r>
            <a:endParaRPr sz="2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2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s-CL" sz="2300">
                <a:solidFill>
                  <a:schemeClr val="dk1"/>
                </a:solidFill>
                <a:latin typeface="Roboto"/>
                <a:ea typeface="Roboto"/>
                <a:cs typeface="Roboto"/>
                <a:sym typeface="Roboto"/>
              </a:rPr>
              <a:t>Es una encuesta anónima, y para nosotros es muy importante que participe. </a:t>
            </a:r>
            <a:endParaRPr sz="2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2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s-CL" sz="2300" u="sng">
                <a:solidFill>
                  <a:schemeClr val="hlink"/>
                </a:solidFill>
                <a:latin typeface="Roboto"/>
                <a:ea typeface="Roboto"/>
                <a:cs typeface="Roboto"/>
                <a:sym typeface="Roboto"/>
                <a:hlinkClick r:id="rId3"/>
              </a:rPr>
              <a:t>https://docs.google.com/forms/d/e/1FAIpQLSez7b8HzFFUG6zkixQKk7erzwyIuasUnZ_xNyGeZ_8OZ927AA/viewform</a:t>
            </a:r>
            <a:r>
              <a:rPr b="1" lang="es-CL" sz="2300">
                <a:solidFill>
                  <a:schemeClr val="dk1"/>
                </a:solidFill>
                <a:latin typeface="Roboto"/>
                <a:ea typeface="Roboto"/>
                <a:cs typeface="Roboto"/>
                <a:sym typeface="Roboto"/>
              </a:rPr>
              <a:t> </a:t>
            </a:r>
            <a:endParaRPr b="1" sz="23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rPr b="1" lang="es-CL" sz="1800">
                <a:solidFill>
                  <a:schemeClr val="dk1"/>
                </a:solidFill>
                <a:latin typeface="Roboto"/>
                <a:ea typeface="Roboto"/>
                <a:cs typeface="Roboto"/>
                <a:sym typeface="Roboto"/>
              </a:rPr>
              <a:t>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f8c94dfdf8_1_38"/>
          <p:cNvSpPr txBox="1"/>
          <p:nvPr>
            <p:ph type="title"/>
          </p:nvPr>
        </p:nvSpPr>
        <p:spPr>
          <a:xfrm>
            <a:off x="2297025" y="80850"/>
            <a:ext cx="7965000" cy="943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s-CL"/>
              <a:t>Actividades realizadas durante el año</a:t>
            </a:r>
            <a:endParaRPr/>
          </a:p>
        </p:txBody>
      </p:sp>
      <p:sp>
        <p:nvSpPr>
          <p:cNvPr id="215" name="Google Shape;215;gf8c94dfdf8_1_38"/>
          <p:cNvSpPr txBox="1"/>
          <p:nvPr/>
        </p:nvSpPr>
        <p:spPr>
          <a:xfrm>
            <a:off x="1393400" y="1296650"/>
            <a:ext cx="10308600" cy="7411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CL" sz="1800">
                <a:solidFill>
                  <a:schemeClr val="dk1"/>
                </a:solidFill>
                <a:latin typeface="Roboto"/>
                <a:ea typeface="Roboto"/>
                <a:cs typeface="Roboto"/>
                <a:sym typeface="Roboto"/>
              </a:rPr>
              <a:t>1. Proyectos de vida saludable. Se están subiendo cápsulas de videos que promueven la vida saludable - Facebook Colegio Sochides y sitio web Colegio Sochides. Se solicita difundir en los cursos. </a:t>
            </a:r>
            <a:endParaRPr sz="1800">
              <a:solidFill>
                <a:schemeClr val="dk1"/>
              </a:solidFill>
              <a:latin typeface="Roboto"/>
              <a:ea typeface="Roboto"/>
              <a:cs typeface="Roboto"/>
              <a:sym typeface="Roboto"/>
            </a:endParaRPr>
          </a:p>
          <a:p>
            <a:pPr indent="0" lvl="0" marL="457200" rtl="0" algn="just">
              <a:spcBef>
                <a:spcPts val="0"/>
              </a:spcBef>
              <a:spcAft>
                <a:spcPts val="0"/>
              </a:spcAft>
              <a:buClr>
                <a:schemeClr val="dk1"/>
              </a:buClr>
              <a:buSzPts val="2700"/>
              <a:buFont typeface="Arial"/>
              <a:buNone/>
            </a:pPr>
            <a:r>
              <a:t/>
            </a:r>
            <a:endParaRPr sz="1800">
              <a:solidFill>
                <a:schemeClr val="dk1"/>
              </a:solidFill>
              <a:latin typeface="Roboto"/>
              <a:ea typeface="Roboto"/>
              <a:cs typeface="Roboto"/>
              <a:sym typeface="Roboto"/>
            </a:endParaRPr>
          </a:p>
          <a:p>
            <a:pPr indent="0" lvl="0" marL="0" rtl="0" algn="just">
              <a:spcBef>
                <a:spcPts val="0"/>
              </a:spcBef>
              <a:spcAft>
                <a:spcPts val="0"/>
              </a:spcAft>
              <a:buNone/>
            </a:pPr>
            <a:r>
              <a:rPr lang="es-CL" sz="1800">
                <a:solidFill>
                  <a:schemeClr val="dk1"/>
                </a:solidFill>
                <a:latin typeface="Roboto"/>
                <a:ea typeface="Roboto"/>
                <a:cs typeface="Roboto"/>
                <a:sym typeface="Roboto"/>
              </a:rPr>
              <a:t>2. Proyecto de Sexualidad, afectividad y género, se trabajaron alrededor de 10 sesiones acompañados de la plataforma CESI. </a:t>
            </a:r>
            <a:endParaRPr sz="1800">
              <a:solidFill>
                <a:schemeClr val="dk1"/>
              </a:solidFill>
              <a:latin typeface="Roboto"/>
              <a:ea typeface="Roboto"/>
              <a:cs typeface="Roboto"/>
              <a:sym typeface="Roboto"/>
            </a:endParaRPr>
          </a:p>
          <a:p>
            <a:pPr indent="0" lvl="0" marL="0" rtl="0" algn="just">
              <a:spcBef>
                <a:spcPts val="0"/>
              </a:spcBef>
              <a:spcAft>
                <a:spcPts val="0"/>
              </a:spcAft>
              <a:buNone/>
            </a:pPr>
            <a:r>
              <a:t/>
            </a:r>
            <a:endParaRPr sz="1800">
              <a:solidFill>
                <a:schemeClr val="dk1"/>
              </a:solidFill>
              <a:latin typeface="Roboto"/>
              <a:ea typeface="Roboto"/>
              <a:cs typeface="Roboto"/>
              <a:sym typeface="Roboto"/>
            </a:endParaRPr>
          </a:p>
          <a:p>
            <a:pPr indent="0" lvl="0" marL="0" rtl="0" algn="just">
              <a:spcBef>
                <a:spcPts val="0"/>
              </a:spcBef>
              <a:spcAft>
                <a:spcPts val="0"/>
              </a:spcAft>
              <a:buNone/>
            </a:pPr>
            <a:r>
              <a:rPr lang="es-CL" sz="1800">
                <a:solidFill>
                  <a:schemeClr val="dk1"/>
                </a:solidFill>
                <a:latin typeface="Roboto"/>
                <a:ea typeface="Roboto"/>
                <a:cs typeface="Roboto"/>
                <a:sym typeface="Roboto"/>
              </a:rPr>
              <a:t>3. Plan de seguridad escolar, se trabajó en cada curso en el horario de orientación el uso seguro y responsable de redes sociales. </a:t>
            </a:r>
            <a:endParaRPr sz="1800">
              <a:solidFill>
                <a:schemeClr val="dk1"/>
              </a:solidFill>
              <a:latin typeface="Roboto"/>
              <a:ea typeface="Roboto"/>
              <a:cs typeface="Roboto"/>
              <a:sym typeface="Roboto"/>
            </a:endParaRPr>
          </a:p>
          <a:p>
            <a:pPr indent="0" lvl="0" marL="0" rtl="0" algn="just">
              <a:spcBef>
                <a:spcPts val="0"/>
              </a:spcBef>
              <a:spcAft>
                <a:spcPts val="0"/>
              </a:spcAft>
              <a:buNone/>
            </a:pPr>
            <a:r>
              <a:t/>
            </a:r>
            <a:endParaRPr sz="1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2700"/>
              <a:buFont typeface="Arial"/>
              <a:buNone/>
            </a:pPr>
            <a:r>
              <a:rPr lang="es-CL" sz="1700">
                <a:solidFill>
                  <a:schemeClr val="dk1"/>
                </a:solidFill>
                <a:latin typeface="Roboto"/>
                <a:ea typeface="Roboto"/>
                <a:cs typeface="Roboto"/>
                <a:sym typeface="Roboto"/>
              </a:rPr>
              <a:t>4. Celebración del día del niño con estudiantes presenciales. </a:t>
            </a:r>
            <a:endParaRPr sz="1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2700"/>
              <a:buFont typeface="Arial"/>
              <a:buNone/>
            </a:pPr>
            <a:r>
              <a:t/>
            </a:r>
            <a:endParaRPr sz="1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2700"/>
              <a:buFont typeface="Arial"/>
              <a:buNone/>
            </a:pPr>
            <a:r>
              <a:rPr lang="es-CL" sz="1700">
                <a:solidFill>
                  <a:schemeClr val="dk1"/>
                </a:solidFill>
                <a:latin typeface="Roboto"/>
                <a:ea typeface="Roboto"/>
                <a:cs typeface="Roboto"/>
                <a:sym typeface="Roboto"/>
              </a:rPr>
              <a:t>5. Mes de la solidaridad, entrega de ayuda a familias. </a:t>
            </a:r>
            <a:endParaRPr sz="1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2700"/>
              <a:buFont typeface="Arial"/>
              <a:buNone/>
            </a:pPr>
            <a:r>
              <a:t/>
            </a:r>
            <a:endParaRPr sz="1700">
              <a:solidFill>
                <a:schemeClr val="dk1"/>
              </a:solidFill>
              <a:latin typeface="Roboto"/>
              <a:ea typeface="Roboto"/>
              <a:cs typeface="Roboto"/>
              <a:sym typeface="Roboto"/>
            </a:endParaRPr>
          </a:p>
          <a:p>
            <a:pPr indent="0" lvl="0" marL="0" rtl="0" algn="just">
              <a:spcBef>
                <a:spcPts val="0"/>
              </a:spcBef>
              <a:spcAft>
                <a:spcPts val="0"/>
              </a:spcAft>
              <a:buNone/>
            </a:pPr>
            <a:r>
              <a:rPr lang="es-CL" sz="1700">
                <a:solidFill>
                  <a:schemeClr val="dk1"/>
                </a:solidFill>
                <a:latin typeface="Roboto"/>
                <a:ea typeface="Roboto"/>
                <a:cs typeface="Roboto"/>
                <a:sym typeface="Roboto"/>
              </a:rPr>
              <a:t>6. Celebración día de la chilenidad. </a:t>
            </a:r>
            <a:endParaRPr sz="1700">
              <a:solidFill>
                <a:schemeClr val="dk1"/>
              </a:solidFill>
              <a:latin typeface="Roboto"/>
              <a:ea typeface="Roboto"/>
              <a:cs typeface="Roboto"/>
              <a:sym typeface="Roboto"/>
            </a:endParaRPr>
          </a:p>
          <a:p>
            <a:pPr indent="0" lvl="0" marL="0" rtl="0" algn="just">
              <a:spcBef>
                <a:spcPts val="0"/>
              </a:spcBef>
              <a:spcAft>
                <a:spcPts val="0"/>
              </a:spcAft>
              <a:buNone/>
            </a:pPr>
            <a:r>
              <a:t/>
            </a:r>
            <a:endParaRPr sz="1700">
              <a:solidFill>
                <a:schemeClr val="dk1"/>
              </a:solidFill>
              <a:latin typeface="Roboto"/>
              <a:ea typeface="Roboto"/>
              <a:cs typeface="Roboto"/>
              <a:sym typeface="Roboto"/>
            </a:endParaRPr>
          </a:p>
          <a:p>
            <a:pPr indent="0" lvl="0" marL="0" rtl="0" algn="just">
              <a:spcBef>
                <a:spcPts val="0"/>
              </a:spcBef>
              <a:spcAft>
                <a:spcPts val="0"/>
              </a:spcAft>
              <a:buNone/>
            </a:pPr>
            <a:r>
              <a:rPr lang="es-CL" sz="1700">
                <a:solidFill>
                  <a:schemeClr val="dk1"/>
                </a:solidFill>
                <a:latin typeface="Roboto"/>
                <a:ea typeface="Roboto"/>
                <a:cs typeface="Roboto"/>
                <a:sym typeface="Roboto"/>
              </a:rPr>
              <a:t>7. Plan lector kínder </a:t>
            </a:r>
            <a:endParaRPr sz="1700">
              <a:solidFill>
                <a:schemeClr val="dk1"/>
              </a:solidFill>
              <a:latin typeface="Roboto"/>
              <a:ea typeface="Roboto"/>
              <a:cs typeface="Roboto"/>
              <a:sym typeface="Roboto"/>
            </a:endParaRPr>
          </a:p>
          <a:p>
            <a:pPr indent="0" lvl="0" marL="0" rtl="0" algn="just">
              <a:spcBef>
                <a:spcPts val="0"/>
              </a:spcBef>
              <a:spcAft>
                <a:spcPts val="0"/>
              </a:spcAft>
              <a:buNone/>
            </a:pPr>
            <a:r>
              <a:t/>
            </a:r>
            <a:endParaRPr sz="1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2700"/>
              <a:buFont typeface="Arial"/>
              <a:buNone/>
            </a:pPr>
            <a:r>
              <a:rPr lang="es-CL" sz="1700">
                <a:solidFill>
                  <a:schemeClr val="dk1"/>
                </a:solidFill>
                <a:latin typeface="Roboto"/>
                <a:ea typeface="Roboto"/>
                <a:cs typeface="Roboto"/>
                <a:sym typeface="Roboto"/>
              </a:rPr>
              <a:t>8. Construcción cancha sintética. </a:t>
            </a:r>
            <a:endParaRPr sz="17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2000"/>
              <a:buFont typeface="Arial"/>
              <a:buNone/>
            </a:pPr>
            <a:r>
              <a:t/>
            </a:r>
            <a:endParaRPr sz="2000">
              <a:solidFill>
                <a:schemeClr val="lt1"/>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pic>
        <p:nvPicPr>
          <p:cNvPr id="216" name="Google Shape;216;gf8c94dfdf8_1_38"/>
          <p:cNvPicPr preferRelativeResize="0"/>
          <p:nvPr/>
        </p:nvPicPr>
        <p:blipFill rotWithShape="1">
          <a:blip r:embed="rId3">
            <a:alphaModFix/>
          </a:blip>
          <a:srcRect b="29228" l="0" r="0" t="0"/>
          <a:stretch/>
        </p:blipFill>
        <p:spPr>
          <a:xfrm>
            <a:off x="7963350" y="3730100"/>
            <a:ext cx="1608274" cy="1517626"/>
          </a:xfrm>
          <a:prstGeom prst="rect">
            <a:avLst/>
          </a:prstGeom>
          <a:noFill/>
          <a:ln>
            <a:noFill/>
          </a:ln>
        </p:spPr>
      </p:pic>
      <p:pic>
        <p:nvPicPr>
          <p:cNvPr id="217" name="Google Shape;217;gf8c94dfdf8_1_38"/>
          <p:cNvPicPr preferRelativeResize="0"/>
          <p:nvPr/>
        </p:nvPicPr>
        <p:blipFill rotWithShape="1">
          <a:blip r:embed="rId4">
            <a:alphaModFix/>
          </a:blip>
          <a:srcRect b="0" l="13971" r="0" t="0"/>
          <a:stretch/>
        </p:blipFill>
        <p:spPr>
          <a:xfrm>
            <a:off x="9974500" y="3730100"/>
            <a:ext cx="2093366" cy="1517625"/>
          </a:xfrm>
          <a:prstGeom prst="rect">
            <a:avLst/>
          </a:prstGeom>
          <a:noFill/>
          <a:ln>
            <a:noFill/>
          </a:ln>
        </p:spPr>
      </p:pic>
      <p:pic>
        <p:nvPicPr>
          <p:cNvPr id="218" name="Google Shape;218;gf8c94dfdf8_1_38"/>
          <p:cNvPicPr preferRelativeResize="0"/>
          <p:nvPr/>
        </p:nvPicPr>
        <p:blipFill>
          <a:blip r:embed="rId5">
            <a:alphaModFix/>
          </a:blip>
          <a:stretch>
            <a:fillRect/>
          </a:stretch>
        </p:blipFill>
        <p:spPr>
          <a:xfrm>
            <a:off x="5536975" y="5030150"/>
            <a:ext cx="2023500" cy="1517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f8c94dfdf8_1_43"/>
          <p:cNvSpPr txBox="1"/>
          <p:nvPr>
            <p:ph type="title"/>
          </p:nvPr>
        </p:nvSpPr>
        <p:spPr>
          <a:xfrm>
            <a:off x="2297025" y="80850"/>
            <a:ext cx="7965000" cy="943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Pausa pedagógica</a:t>
            </a:r>
            <a:endParaRPr/>
          </a:p>
        </p:txBody>
      </p:sp>
      <p:sp>
        <p:nvSpPr>
          <p:cNvPr id="224" name="Google Shape;224;gf8c94dfdf8_1_43"/>
          <p:cNvSpPr txBox="1"/>
          <p:nvPr/>
        </p:nvSpPr>
        <p:spPr>
          <a:xfrm>
            <a:off x="1522250" y="824175"/>
            <a:ext cx="10308600" cy="1993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pic>
        <p:nvPicPr>
          <p:cNvPr id="225" name="Google Shape;225;gf8c94dfdf8_1_43"/>
          <p:cNvPicPr preferRelativeResize="0"/>
          <p:nvPr/>
        </p:nvPicPr>
        <p:blipFill rotWithShape="1">
          <a:blip r:embed="rId3">
            <a:alphaModFix/>
          </a:blip>
          <a:srcRect b="0" l="2568" r="1938" t="2305"/>
          <a:stretch/>
        </p:blipFill>
        <p:spPr>
          <a:xfrm>
            <a:off x="3774849" y="1288575"/>
            <a:ext cx="4814100" cy="4925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f8c94dfdf8_1_28"/>
          <p:cNvSpPr txBox="1"/>
          <p:nvPr>
            <p:ph type="title"/>
          </p:nvPr>
        </p:nvSpPr>
        <p:spPr>
          <a:xfrm>
            <a:off x="2297025" y="80850"/>
            <a:ext cx="7965000" cy="943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Proceso de vacunación </a:t>
            </a:r>
            <a:endParaRPr/>
          </a:p>
        </p:txBody>
      </p:sp>
      <p:sp>
        <p:nvSpPr>
          <p:cNvPr id="231" name="Google Shape;231;gf8c94dfdf8_1_28"/>
          <p:cNvSpPr txBox="1"/>
          <p:nvPr/>
        </p:nvSpPr>
        <p:spPr>
          <a:xfrm>
            <a:off x="1522250" y="824175"/>
            <a:ext cx="10308600" cy="1993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pic>
        <p:nvPicPr>
          <p:cNvPr id="232" name="Google Shape;232;gf8c94dfdf8_1_28"/>
          <p:cNvPicPr preferRelativeResize="0"/>
          <p:nvPr/>
        </p:nvPicPr>
        <p:blipFill>
          <a:blip r:embed="rId3">
            <a:alphaModFix/>
          </a:blip>
          <a:stretch>
            <a:fillRect/>
          </a:stretch>
        </p:blipFill>
        <p:spPr>
          <a:xfrm>
            <a:off x="1994700" y="1380550"/>
            <a:ext cx="8886450" cy="4607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f8c94dfdf8_2_2"/>
          <p:cNvSpPr txBox="1"/>
          <p:nvPr>
            <p:ph type="title"/>
          </p:nvPr>
        </p:nvSpPr>
        <p:spPr>
          <a:xfrm>
            <a:off x="2297025" y="80850"/>
            <a:ext cx="7965000" cy="943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Proceso de vacunación </a:t>
            </a:r>
            <a:endParaRPr/>
          </a:p>
        </p:txBody>
      </p:sp>
      <p:sp>
        <p:nvSpPr>
          <p:cNvPr id="238" name="Google Shape;238;gf8c94dfdf8_2_2"/>
          <p:cNvSpPr txBox="1"/>
          <p:nvPr/>
        </p:nvSpPr>
        <p:spPr>
          <a:xfrm>
            <a:off x="1522250" y="824175"/>
            <a:ext cx="10308600" cy="1993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pic>
        <p:nvPicPr>
          <p:cNvPr id="239" name="Google Shape;239;gf8c94dfdf8_2_2"/>
          <p:cNvPicPr preferRelativeResize="0"/>
          <p:nvPr/>
        </p:nvPicPr>
        <p:blipFill>
          <a:blip r:embed="rId3">
            <a:alphaModFix/>
          </a:blip>
          <a:stretch>
            <a:fillRect/>
          </a:stretch>
        </p:blipFill>
        <p:spPr>
          <a:xfrm>
            <a:off x="1641400" y="1294650"/>
            <a:ext cx="9468850" cy="49005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f19299861e_0_5"/>
          <p:cNvSpPr txBox="1"/>
          <p:nvPr>
            <p:ph type="title"/>
          </p:nvPr>
        </p:nvSpPr>
        <p:spPr>
          <a:xfrm>
            <a:off x="1447500" y="1317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CL"/>
              <a:t>Proceso de Electividad (Solo II° y III° medio)</a:t>
            </a:r>
            <a:endParaRPr b="1"/>
          </a:p>
        </p:txBody>
      </p:sp>
      <p:sp>
        <p:nvSpPr>
          <p:cNvPr id="245" name="Google Shape;245;gf19299861e_0_5"/>
          <p:cNvSpPr txBox="1"/>
          <p:nvPr>
            <p:ph idx="1" type="body"/>
          </p:nvPr>
        </p:nvSpPr>
        <p:spPr>
          <a:xfrm>
            <a:off x="1321075" y="1457475"/>
            <a:ext cx="10436100" cy="4351200"/>
          </a:xfrm>
          <a:prstGeom prst="rect">
            <a:avLst/>
          </a:prstGeom>
        </p:spPr>
        <p:txBody>
          <a:bodyPr anchorCtr="0" anchor="t" bIns="45700" lIns="91425" spcFirstLastPara="1" rIns="91425" wrap="square" tIns="45700">
            <a:normAutofit/>
          </a:bodyPr>
          <a:lstStyle/>
          <a:p>
            <a:pPr indent="0" lvl="0" marL="0" rtl="0" algn="just">
              <a:spcBef>
                <a:spcPts val="1000"/>
              </a:spcBef>
              <a:spcAft>
                <a:spcPts val="0"/>
              </a:spcAft>
              <a:buNone/>
            </a:pPr>
            <a:r>
              <a:rPr lang="es-CL"/>
              <a:t>Durante el mes de Noviembre se realizará la electividad de asignaturas de profundización de III° y IV° medio 2022, para ello se han dispuesto las siguientes actividades:</a:t>
            </a:r>
            <a:endParaRPr/>
          </a:p>
          <a:p>
            <a:pPr indent="0" lvl="0" marL="0" rtl="0" algn="just">
              <a:spcBef>
                <a:spcPts val="1000"/>
              </a:spcBef>
              <a:spcAft>
                <a:spcPts val="0"/>
              </a:spcAft>
              <a:buNone/>
            </a:pPr>
            <a:r>
              <a:t/>
            </a:r>
            <a:endParaRPr/>
          </a:p>
          <a:p>
            <a:pPr indent="-361950" lvl="0" marL="457200" rtl="0" algn="just">
              <a:spcBef>
                <a:spcPts val="1000"/>
              </a:spcBef>
              <a:spcAft>
                <a:spcPts val="0"/>
              </a:spcAft>
              <a:buSzPts val="2100"/>
              <a:buAutoNum type="arabicParenR"/>
            </a:pPr>
            <a:r>
              <a:rPr lang="es-CL"/>
              <a:t>Jornada de reflexión Proyecto de Vida II° medio</a:t>
            </a:r>
            <a:endParaRPr/>
          </a:p>
          <a:p>
            <a:pPr indent="-361950" lvl="0" marL="457200" rtl="0" algn="just">
              <a:spcBef>
                <a:spcPts val="0"/>
              </a:spcBef>
              <a:spcAft>
                <a:spcPts val="0"/>
              </a:spcAft>
              <a:buSzPts val="2100"/>
              <a:buAutoNum type="arabicParenR"/>
            </a:pPr>
            <a:r>
              <a:rPr lang="es-CL"/>
              <a:t>Charla electividad y vocación Cpech.</a:t>
            </a:r>
            <a:endParaRPr/>
          </a:p>
          <a:p>
            <a:pPr indent="-361950" lvl="0" marL="457200" rtl="0" algn="just">
              <a:spcBef>
                <a:spcPts val="0"/>
              </a:spcBef>
              <a:spcAft>
                <a:spcPts val="0"/>
              </a:spcAft>
              <a:buSzPts val="2100"/>
              <a:buAutoNum type="arabicParenR"/>
            </a:pPr>
            <a:r>
              <a:rPr lang="es-CL"/>
              <a:t>Presentación de asignaturas de profundización</a:t>
            </a:r>
            <a:endParaRPr/>
          </a:p>
          <a:p>
            <a:pPr indent="-361950" lvl="0" marL="457200" rtl="0" algn="just">
              <a:spcBef>
                <a:spcPts val="0"/>
              </a:spcBef>
              <a:spcAft>
                <a:spcPts val="0"/>
              </a:spcAft>
              <a:buSzPts val="2100"/>
              <a:buAutoNum type="arabicParenR"/>
            </a:pPr>
            <a:r>
              <a:rPr lang="es-CL"/>
              <a:t>Elección de asignaturas de profundización (llenar formulario)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f9caa0c3e6_0_0"/>
          <p:cNvSpPr txBox="1"/>
          <p:nvPr>
            <p:ph type="title"/>
          </p:nvPr>
        </p:nvSpPr>
        <p:spPr>
          <a:xfrm>
            <a:off x="1533000" y="180750"/>
            <a:ext cx="7593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t>Asignaturas de Profundización</a:t>
            </a:r>
            <a:endParaRPr/>
          </a:p>
        </p:txBody>
      </p:sp>
      <p:graphicFrame>
        <p:nvGraphicFramePr>
          <p:cNvPr id="251" name="Google Shape;251;gf9caa0c3e6_0_0"/>
          <p:cNvGraphicFramePr/>
          <p:nvPr/>
        </p:nvGraphicFramePr>
        <p:xfrm>
          <a:off x="1323825" y="2385125"/>
          <a:ext cx="3000000" cy="3000000"/>
        </p:xfrm>
        <a:graphic>
          <a:graphicData uri="http://schemas.openxmlformats.org/drawingml/2006/table">
            <a:tbl>
              <a:tblPr>
                <a:noFill/>
                <a:tableStyleId>{00AF6E28-848F-4473-8426-70A33816B017}</a:tableStyleId>
              </a:tblPr>
              <a:tblGrid>
                <a:gridCol w="3807675"/>
                <a:gridCol w="3709475"/>
                <a:gridCol w="2769850"/>
              </a:tblGrid>
              <a:tr h="381000">
                <a:tc>
                  <a:txBody>
                    <a:bodyPr/>
                    <a:lstStyle/>
                    <a:p>
                      <a:pPr indent="0" lvl="0" marL="0" rtl="0" algn="ctr">
                        <a:spcBef>
                          <a:spcPts val="0"/>
                        </a:spcBef>
                        <a:spcAft>
                          <a:spcPts val="0"/>
                        </a:spcAft>
                        <a:buNone/>
                      </a:pPr>
                      <a:r>
                        <a:rPr b="1" lang="es-CL" sz="2100"/>
                        <a:t>Paquete A</a:t>
                      </a:r>
                      <a:endParaRPr b="1" sz="21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CL" sz="2100"/>
                        <a:t>Paquete B</a:t>
                      </a:r>
                      <a:endParaRPr b="1" sz="21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CL" sz="2100"/>
                        <a:t>Paquete C</a:t>
                      </a:r>
                      <a:endParaRPr b="1" sz="21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s-CL" sz="1900"/>
                        <a:t>3° Medio: Participación y Argumentación en Democracia</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s-CL" sz="1900"/>
                        <a:t>Límites, derivadas e integrales.</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s-CL" sz="1900"/>
                        <a:t>Ciencias de la Salud.</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rowSpan="2">
                  <a:txBody>
                    <a:bodyPr/>
                    <a:lstStyle/>
                    <a:p>
                      <a:pPr indent="0" lvl="0" marL="0" rtl="0" algn="l">
                        <a:spcBef>
                          <a:spcPts val="0"/>
                        </a:spcBef>
                        <a:spcAft>
                          <a:spcPts val="0"/>
                        </a:spcAft>
                        <a:buNone/>
                      </a:pPr>
                      <a:r>
                        <a:rPr b="1" lang="es-CL" sz="1900"/>
                        <a:t>4° Medio: Escritura y Lectura especializada</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s-CL" sz="1900"/>
                        <a:t>Geografía, Territorio y desafíos Socioambientales.</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b="1" lang="es-CL" sz="1900"/>
                        <a:t>Ciencias del ejercicio físico y deportivo.</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vMerge="1"/>
                <a:tc>
                  <a:txBody>
                    <a:bodyPr/>
                    <a:lstStyle/>
                    <a:p>
                      <a:pPr indent="0" lvl="0" marL="0" rtl="0" algn="l">
                        <a:spcBef>
                          <a:spcPts val="0"/>
                        </a:spcBef>
                        <a:spcAft>
                          <a:spcPts val="0"/>
                        </a:spcAft>
                        <a:buNone/>
                      </a:pPr>
                      <a:r>
                        <a:rPr b="1" lang="es-CL" sz="1900"/>
                        <a:t>Filosofía Política.</a:t>
                      </a:r>
                      <a:endParaRPr b="1" sz="19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vMerge="1"/>
              </a:tr>
            </a:tbl>
          </a:graphicData>
        </a:graphic>
      </p:graphicFrame>
      <p:sp>
        <p:nvSpPr>
          <p:cNvPr id="252" name="Google Shape;252;gf9caa0c3e6_0_0"/>
          <p:cNvSpPr txBox="1"/>
          <p:nvPr/>
        </p:nvSpPr>
        <p:spPr>
          <a:xfrm>
            <a:off x="1541325" y="1535875"/>
            <a:ext cx="1006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sz="2800">
                <a:latin typeface="Calibri"/>
                <a:ea typeface="Calibri"/>
                <a:cs typeface="Calibri"/>
                <a:sym typeface="Calibri"/>
              </a:rPr>
              <a:t>Se debe elegir una asignatura de profundización del paquete B y C.</a:t>
            </a:r>
            <a:endParaRPr sz="28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f8c94dfdf8_2_9"/>
          <p:cNvSpPr txBox="1"/>
          <p:nvPr>
            <p:ph type="title"/>
          </p:nvPr>
        </p:nvSpPr>
        <p:spPr>
          <a:xfrm>
            <a:off x="1447500" y="1317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CL"/>
              <a:t>Varios </a:t>
            </a:r>
            <a:endParaRPr b="1"/>
          </a:p>
        </p:txBody>
      </p:sp>
      <p:sp>
        <p:nvSpPr>
          <p:cNvPr id="258" name="Google Shape;258;gf8c94dfdf8_2_9"/>
          <p:cNvSpPr txBox="1"/>
          <p:nvPr>
            <p:ph idx="1" type="body"/>
          </p:nvPr>
        </p:nvSpPr>
        <p:spPr>
          <a:xfrm>
            <a:off x="1321075" y="1825625"/>
            <a:ext cx="10436100" cy="4351200"/>
          </a:xfrm>
          <a:prstGeom prst="rect">
            <a:avLst/>
          </a:prstGeom>
        </p:spPr>
        <p:txBody>
          <a:bodyPr anchorCtr="0" anchor="t" bIns="45700" lIns="91425" spcFirstLastPara="1" rIns="91425" wrap="square" tIns="45700">
            <a:normAutofit/>
          </a:bodyPr>
          <a:lstStyle/>
          <a:p>
            <a:pPr indent="0" lvl="0" marL="457200" rtl="0" algn="just">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f330680570_0_0"/>
          <p:cNvSpPr txBox="1"/>
          <p:nvPr>
            <p:ph type="title"/>
          </p:nvPr>
        </p:nvSpPr>
        <p:spPr>
          <a:xfrm>
            <a:off x="1470750" y="365125"/>
            <a:ext cx="10278900" cy="560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s-CL"/>
              <a:t> </a:t>
            </a:r>
            <a:r>
              <a:rPr lang="es-CL">
                <a:latin typeface="Roboto"/>
                <a:ea typeface="Roboto"/>
                <a:cs typeface="Roboto"/>
                <a:sym typeface="Roboto"/>
              </a:rPr>
              <a:t>Matrícula 2022</a:t>
            </a:r>
            <a:endParaRPr>
              <a:latin typeface="Roboto"/>
              <a:ea typeface="Roboto"/>
              <a:cs typeface="Roboto"/>
              <a:sym typeface="Roboto"/>
            </a:endParaRPr>
          </a:p>
        </p:txBody>
      </p:sp>
      <p:sp>
        <p:nvSpPr>
          <p:cNvPr id="97" name="Google Shape;97;gf330680570_0_0"/>
          <p:cNvSpPr txBox="1"/>
          <p:nvPr>
            <p:ph idx="1" type="body"/>
          </p:nvPr>
        </p:nvSpPr>
        <p:spPr>
          <a:xfrm>
            <a:off x="1143000" y="1388125"/>
            <a:ext cx="10515600" cy="4788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CL" sz="2500">
                <a:latin typeface="Roboto"/>
                <a:ea typeface="Roboto"/>
                <a:cs typeface="Roboto"/>
                <a:sym typeface="Roboto"/>
              </a:rPr>
              <a:t>Desde el 27 de Octubre al 08 de Noviembre (A cargo del Profesor Jefe)</a:t>
            </a:r>
            <a:endParaRPr sz="2500">
              <a:latin typeface="Roboto"/>
              <a:ea typeface="Roboto"/>
              <a:cs typeface="Roboto"/>
              <a:sym typeface="Roboto"/>
            </a:endParaRPr>
          </a:p>
          <a:p>
            <a:pPr indent="0" lvl="0" marL="0" rtl="0" algn="l">
              <a:spcBef>
                <a:spcPts val="1000"/>
              </a:spcBef>
              <a:spcAft>
                <a:spcPts val="0"/>
              </a:spcAft>
              <a:buNone/>
            </a:pPr>
            <a:r>
              <a:t/>
            </a:r>
            <a:endParaRPr sz="2500">
              <a:latin typeface="Roboto"/>
              <a:ea typeface="Roboto"/>
              <a:cs typeface="Roboto"/>
              <a:sym typeface="Roboto"/>
            </a:endParaRPr>
          </a:p>
        </p:txBody>
      </p:sp>
      <p:graphicFrame>
        <p:nvGraphicFramePr>
          <p:cNvPr id="98" name="Google Shape;98;gf330680570_0_0"/>
          <p:cNvGraphicFramePr/>
          <p:nvPr/>
        </p:nvGraphicFramePr>
        <p:xfrm>
          <a:off x="1466700" y="1862313"/>
          <a:ext cx="3000000" cy="3000000"/>
        </p:xfrm>
        <a:graphic>
          <a:graphicData uri="http://schemas.openxmlformats.org/drawingml/2006/table">
            <a:tbl>
              <a:tblPr>
                <a:noFill/>
                <a:tableStyleId>{00AF6E28-848F-4473-8426-70A33816B017}</a:tableStyleId>
              </a:tblPr>
              <a:tblGrid>
                <a:gridCol w="2305300"/>
                <a:gridCol w="4552700"/>
                <a:gridCol w="3429000"/>
              </a:tblGrid>
              <a:tr h="381000">
                <a:tc>
                  <a:txBody>
                    <a:bodyPr/>
                    <a:lstStyle/>
                    <a:p>
                      <a:pPr indent="0" lvl="0" marL="0" rtl="0" algn="l">
                        <a:spcBef>
                          <a:spcPts val="0"/>
                        </a:spcBef>
                        <a:spcAft>
                          <a:spcPts val="0"/>
                        </a:spcAft>
                        <a:buNone/>
                      </a:pPr>
                      <a:r>
                        <a:rPr lang="es-CL" sz="1600">
                          <a:latin typeface="Roboto"/>
                          <a:ea typeface="Roboto"/>
                          <a:cs typeface="Roboto"/>
                          <a:sym typeface="Roboto"/>
                        </a:rPr>
                        <a:t>FECHAS</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CURSOS</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HORARIO</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27 de octubre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1MA -8B -8A- 1MB </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15.00 - 17.00</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28 de octubre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1A- 1B- 2A -2B</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15.00 - 17.00</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02 de noviembre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5A- 6A- 6B - 5B</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15:00 - 17:00</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03 de noviembre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3B -3MA - 2MB - 7A</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15:00 - 17:00</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03 de noviembre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PKB - KB</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11:30 - 13:00 </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04 de noviembre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3A- 4A-4B- 2MA</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15:00 - 17:00</a:t>
                      </a:r>
                      <a:endParaRPr sz="16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1600">
                          <a:latin typeface="Roboto"/>
                          <a:ea typeface="Roboto"/>
                          <a:cs typeface="Roboto"/>
                          <a:sym typeface="Roboto"/>
                        </a:rPr>
                        <a:t>08 de noviembre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PKA - KA - 7B</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15:00 - 17:00</a:t>
                      </a:r>
                      <a:endParaRPr sz="1600">
                        <a:latin typeface="Roboto"/>
                        <a:ea typeface="Roboto"/>
                        <a:cs typeface="Roboto"/>
                        <a:sym typeface="Roboto"/>
                      </a:endParaRPr>
                    </a:p>
                  </a:txBody>
                  <a:tcPr marT="91425" marB="91425" marR="91425" marL="91425"/>
                </a:tc>
              </a:tr>
              <a:tr h="526075">
                <a:tc>
                  <a:txBody>
                    <a:bodyPr/>
                    <a:lstStyle/>
                    <a:p>
                      <a:pPr indent="0" lvl="0" marL="0" rtl="0" algn="l">
                        <a:spcBef>
                          <a:spcPts val="0"/>
                        </a:spcBef>
                        <a:spcAft>
                          <a:spcPts val="0"/>
                        </a:spcAft>
                        <a:buNone/>
                      </a:pPr>
                      <a:r>
                        <a:rPr lang="es-CL" sz="1600">
                          <a:latin typeface="Roboto"/>
                          <a:ea typeface="Roboto"/>
                          <a:cs typeface="Roboto"/>
                          <a:sym typeface="Roboto"/>
                        </a:rPr>
                        <a:t>09 al 22 noviembre</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Alumnos Rezagados</a:t>
                      </a:r>
                      <a:endParaRPr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1600">
                          <a:latin typeface="Roboto"/>
                          <a:ea typeface="Roboto"/>
                          <a:cs typeface="Roboto"/>
                          <a:sym typeface="Roboto"/>
                        </a:rPr>
                        <a:t>15:00 : 16:00</a:t>
                      </a:r>
                      <a:endParaRPr sz="1600">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f330680570_0_7"/>
          <p:cNvSpPr txBox="1"/>
          <p:nvPr>
            <p:ph type="title"/>
          </p:nvPr>
        </p:nvSpPr>
        <p:spPr>
          <a:xfrm>
            <a:off x="1470750" y="365125"/>
            <a:ext cx="10226400" cy="527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s-CL"/>
              <a:t>Documentos a Firmar y rellenar en matrícula</a:t>
            </a:r>
            <a:endParaRPr/>
          </a:p>
        </p:txBody>
      </p:sp>
      <p:sp>
        <p:nvSpPr>
          <p:cNvPr id="104" name="Google Shape;104;gf330680570_0_7"/>
          <p:cNvSpPr txBox="1"/>
          <p:nvPr>
            <p:ph idx="1" type="body"/>
          </p:nvPr>
        </p:nvSpPr>
        <p:spPr>
          <a:xfrm>
            <a:off x="1196125" y="1396125"/>
            <a:ext cx="11076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CL">
                <a:latin typeface="Roboto"/>
                <a:ea typeface="Roboto"/>
                <a:cs typeface="Roboto"/>
                <a:sym typeface="Roboto"/>
              </a:rPr>
              <a:t>Contrato de Servicios Educativos, deberes y derechos año 2022.</a:t>
            </a:r>
            <a:endParaRPr>
              <a:latin typeface="Roboto"/>
              <a:ea typeface="Roboto"/>
              <a:cs typeface="Roboto"/>
              <a:sym typeface="Roboto"/>
            </a:endParaRPr>
          </a:p>
          <a:p>
            <a:pPr indent="0" lvl="0" marL="0" rtl="0" algn="l">
              <a:spcBef>
                <a:spcPts val="1000"/>
              </a:spcBef>
              <a:spcAft>
                <a:spcPts val="0"/>
              </a:spcAft>
              <a:buNone/>
            </a:pPr>
            <a:r>
              <a:rPr lang="es-CL">
                <a:latin typeface="Roboto"/>
                <a:ea typeface="Roboto"/>
                <a:cs typeface="Roboto"/>
                <a:sym typeface="Roboto"/>
              </a:rPr>
              <a:t>Ficha de matrícula (Datos importantes: teléfonos de contacto, correos electrónicos, rut del apoderado, apoderado suplente)</a:t>
            </a:r>
            <a:endParaRPr>
              <a:latin typeface="Roboto"/>
              <a:ea typeface="Roboto"/>
              <a:cs typeface="Roboto"/>
              <a:sym typeface="Roboto"/>
            </a:endParaRPr>
          </a:p>
          <a:p>
            <a:pPr indent="0" lvl="0" marL="0" rtl="0" algn="l">
              <a:spcBef>
                <a:spcPts val="1000"/>
              </a:spcBef>
              <a:spcAft>
                <a:spcPts val="0"/>
              </a:spcAft>
              <a:buNone/>
            </a:pPr>
            <a:r>
              <a:rPr lang="es-CL">
                <a:latin typeface="Roboto"/>
                <a:ea typeface="Roboto"/>
                <a:cs typeface="Roboto"/>
                <a:sym typeface="Roboto"/>
              </a:rPr>
              <a:t>Ficha de Salud</a:t>
            </a:r>
            <a:endParaRPr>
              <a:latin typeface="Roboto"/>
              <a:ea typeface="Roboto"/>
              <a:cs typeface="Roboto"/>
              <a:sym typeface="Roboto"/>
            </a:endParaRPr>
          </a:p>
          <a:p>
            <a:pPr indent="0" lvl="0" marL="0" rtl="0" algn="l">
              <a:spcBef>
                <a:spcPts val="1000"/>
              </a:spcBef>
              <a:spcAft>
                <a:spcPts val="0"/>
              </a:spcAft>
              <a:buNone/>
            </a:pPr>
            <a:r>
              <a:rPr lang="es-CL">
                <a:latin typeface="Roboto"/>
                <a:ea typeface="Roboto"/>
                <a:cs typeface="Roboto"/>
                <a:sym typeface="Roboto"/>
              </a:rPr>
              <a:t>Consentimiento para fotografías o videos (sitio del colegio)</a:t>
            </a:r>
            <a:endParaRPr>
              <a:latin typeface="Roboto"/>
              <a:ea typeface="Roboto"/>
              <a:cs typeface="Roboto"/>
              <a:sym typeface="Roboto"/>
            </a:endParaRPr>
          </a:p>
          <a:p>
            <a:pPr indent="0" lvl="0" marL="0" rtl="0" algn="l">
              <a:spcBef>
                <a:spcPts val="1000"/>
              </a:spcBef>
              <a:spcAft>
                <a:spcPts val="0"/>
              </a:spcAft>
              <a:buNone/>
            </a:pPr>
            <a:r>
              <a:rPr lang="es-CL">
                <a:latin typeface="Roboto"/>
                <a:ea typeface="Roboto"/>
                <a:cs typeface="Roboto"/>
                <a:sym typeface="Roboto"/>
              </a:rPr>
              <a:t>Toma de conocimiento Manual de Convivencia y Reglamento de Evaluación</a:t>
            </a:r>
            <a:endParaRPr>
              <a:latin typeface="Roboto"/>
              <a:ea typeface="Roboto"/>
              <a:cs typeface="Roboto"/>
              <a:sym typeface="Roboto"/>
            </a:endParaRPr>
          </a:p>
          <a:p>
            <a:pPr indent="0" lvl="0" marL="0" rtl="0" algn="l">
              <a:spcBef>
                <a:spcPts val="1000"/>
              </a:spcBef>
              <a:spcAft>
                <a:spcPts val="0"/>
              </a:spcAft>
              <a:buNone/>
            </a:pPr>
            <a:r>
              <a:rPr lang="es-CL">
                <a:latin typeface="Roboto"/>
                <a:ea typeface="Roboto"/>
                <a:cs typeface="Roboto"/>
                <a:sym typeface="Roboto"/>
              </a:rPr>
              <a:t>Ruta del Estudiante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f330680570_0_12"/>
          <p:cNvSpPr txBox="1"/>
          <p:nvPr>
            <p:ph type="title"/>
          </p:nvPr>
        </p:nvSpPr>
        <p:spPr>
          <a:xfrm>
            <a:off x="1388125" y="365125"/>
            <a:ext cx="10910400" cy="642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s-CL">
                <a:latin typeface="Roboto"/>
                <a:ea typeface="Roboto"/>
                <a:cs typeface="Roboto"/>
                <a:sym typeface="Roboto"/>
              </a:rPr>
              <a:t>Protocolo de Ingreso para proceso de matrícula</a:t>
            </a:r>
            <a:endParaRPr>
              <a:latin typeface="Roboto"/>
              <a:ea typeface="Roboto"/>
              <a:cs typeface="Roboto"/>
              <a:sym typeface="Roboto"/>
            </a:endParaRPr>
          </a:p>
        </p:txBody>
      </p:sp>
      <p:sp>
        <p:nvSpPr>
          <p:cNvPr id="110" name="Google Shape;110;gf330680570_0_12"/>
          <p:cNvSpPr txBox="1"/>
          <p:nvPr>
            <p:ph idx="1" type="body"/>
          </p:nvPr>
        </p:nvSpPr>
        <p:spPr>
          <a:xfrm>
            <a:off x="1113175" y="1304425"/>
            <a:ext cx="10515600" cy="47721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s-CL" sz="2700">
                <a:latin typeface="Roboto"/>
                <a:ea typeface="Roboto"/>
                <a:cs typeface="Roboto"/>
                <a:sym typeface="Roboto"/>
              </a:rPr>
              <a:t>El apoderado debe asistir con Mascarilla</a:t>
            </a:r>
            <a:endParaRPr sz="2700">
              <a:latin typeface="Roboto"/>
              <a:ea typeface="Roboto"/>
              <a:cs typeface="Roboto"/>
              <a:sym typeface="Roboto"/>
            </a:endParaRPr>
          </a:p>
          <a:p>
            <a:pPr indent="0" lvl="0" marL="0" rtl="0" algn="l">
              <a:spcBef>
                <a:spcPts val="1000"/>
              </a:spcBef>
              <a:spcAft>
                <a:spcPts val="0"/>
              </a:spcAft>
              <a:buNone/>
            </a:pPr>
            <a:r>
              <a:rPr lang="es-CL" sz="2700">
                <a:latin typeface="Roboto"/>
                <a:ea typeface="Roboto"/>
                <a:cs typeface="Roboto"/>
                <a:sym typeface="Roboto"/>
              </a:rPr>
              <a:t>Debe traer su propio lápiz pasta azul, procurando tener los datos para rellenar los documentos de matrícula. </a:t>
            </a:r>
            <a:endParaRPr sz="2700">
              <a:latin typeface="Roboto"/>
              <a:ea typeface="Roboto"/>
              <a:cs typeface="Roboto"/>
              <a:sym typeface="Roboto"/>
            </a:endParaRPr>
          </a:p>
          <a:p>
            <a:pPr indent="0" lvl="0" marL="0" rtl="0" algn="l">
              <a:spcBef>
                <a:spcPts val="1000"/>
              </a:spcBef>
              <a:spcAft>
                <a:spcPts val="0"/>
              </a:spcAft>
              <a:buNone/>
            </a:pPr>
            <a:r>
              <a:rPr lang="es-CL" sz="2700">
                <a:latin typeface="Roboto"/>
                <a:ea typeface="Roboto"/>
                <a:cs typeface="Roboto"/>
                <a:sym typeface="Roboto"/>
              </a:rPr>
              <a:t>Evitar asistir con niños </a:t>
            </a:r>
            <a:endParaRPr sz="2700">
              <a:latin typeface="Roboto"/>
              <a:ea typeface="Roboto"/>
              <a:cs typeface="Roboto"/>
              <a:sym typeface="Roboto"/>
            </a:endParaRPr>
          </a:p>
          <a:p>
            <a:pPr indent="0" lvl="0" marL="0" rtl="0" algn="l">
              <a:spcBef>
                <a:spcPts val="1000"/>
              </a:spcBef>
              <a:spcAft>
                <a:spcPts val="0"/>
              </a:spcAft>
              <a:buNone/>
            </a:pPr>
            <a:r>
              <a:rPr lang="es-CL" sz="2700">
                <a:latin typeface="Roboto"/>
                <a:ea typeface="Roboto"/>
                <a:cs typeface="Roboto"/>
                <a:sym typeface="Roboto"/>
              </a:rPr>
              <a:t>Se tomará la temperatura al ingreso al establecimiento y se aplicará alcohol gel.</a:t>
            </a:r>
            <a:endParaRPr sz="2700">
              <a:latin typeface="Roboto"/>
              <a:ea typeface="Roboto"/>
              <a:cs typeface="Roboto"/>
              <a:sym typeface="Roboto"/>
            </a:endParaRPr>
          </a:p>
          <a:p>
            <a:pPr indent="0" lvl="0" marL="0" rtl="0" algn="l">
              <a:spcBef>
                <a:spcPts val="1000"/>
              </a:spcBef>
              <a:spcAft>
                <a:spcPts val="0"/>
              </a:spcAft>
              <a:buNone/>
            </a:pPr>
            <a:r>
              <a:rPr lang="es-CL" sz="2700">
                <a:latin typeface="Roboto"/>
                <a:ea typeface="Roboto"/>
                <a:cs typeface="Roboto"/>
                <a:sym typeface="Roboto"/>
              </a:rPr>
              <a:t>Se realizará el proceso al aire libre , en mobiliario asignado </a:t>
            </a:r>
            <a:endParaRPr sz="2700">
              <a:latin typeface="Roboto"/>
              <a:ea typeface="Roboto"/>
              <a:cs typeface="Roboto"/>
              <a:sym typeface="Roboto"/>
            </a:endParaRPr>
          </a:p>
          <a:p>
            <a:pPr indent="0" lvl="0" marL="0" rtl="0" algn="l">
              <a:spcBef>
                <a:spcPts val="1000"/>
              </a:spcBef>
              <a:spcAft>
                <a:spcPts val="0"/>
              </a:spcAft>
              <a:buNone/>
            </a:pPr>
            <a:r>
              <a:rPr lang="es-CL" sz="2700">
                <a:latin typeface="Roboto"/>
                <a:ea typeface="Roboto"/>
                <a:cs typeface="Roboto"/>
                <a:sym typeface="Roboto"/>
              </a:rPr>
              <a:t>Favor respetar los horarios establecidos.</a:t>
            </a:r>
            <a:endParaRPr sz="2700">
              <a:latin typeface="Roboto"/>
              <a:ea typeface="Roboto"/>
              <a:cs typeface="Roboto"/>
              <a:sym typeface="Roboto"/>
            </a:endParaRPr>
          </a:p>
          <a:p>
            <a:pPr indent="0" lvl="0" marL="0" rtl="0" algn="l">
              <a:spcBef>
                <a:spcPts val="1000"/>
              </a:spcBef>
              <a:spcAft>
                <a:spcPts val="0"/>
              </a:spcAft>
              <a:buNone/>
            </a:pPr>
            <a:r>
              <a:rPr lang="es-CL" sz="2700">
                <a:latin typeface="Roboto"/>
                <a:ea typeface="Roboto"/>
                <a:cs typeface="Roboto"/>
                <a:sym typeface="Roboto"/>
              </a:rPr>
              <a:t>Finalizado el proceso de matrícula el apoderado debe retirarse del recinto, evitando aglomeraciones.</a:t>
            </a:r>
            <a:endParaRPr sz="2700"/>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f331ca4b1e_0_0"/>
          <p:cNvSpPr txBox="1"/>
          <p:nvPr>
            <p:ph type="title"/>
          </p:nvPr>
        </p:nvSpPr>
        <p:spPr>
          <a:xfrm>
            <a:off x="1339200" y="2713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latin typeface="Roboto"/>
                <a:ea typeface="Roboto"/>
                <a:cs typeface="Roboto"/>
                <a:sym typeface="Roboto"/>
              </a:rPr>
              <a:t>Plan de Formación Ciudadana</a:t>
            </a:r>
            <a:endParaRPr>
              <a:latin typeface="Roboto"/>
              <a:ea typeface="Roboto"/>
              <a:cs typeface="Roboto"/>
              <a:sym typeface="Roboto"/>
            </a:endParaRPr>
          </a:p>
        </p:txBody>
      </p:sp>
      <p:sp>
        <p:nvSpPr>
          <p:cNvPr id="116" name="Google Shape;116;gf331ca4b1e_0_0"/>
          <p:cNvSpPr txBox="1"/>
          <p:nvPr>
            <p:ph idx="1" type="body"/>
          </p:nvPr>
        </p:nvSpPr>
        <p:spPr>
          <a:xfrm>
            <a:off x="1396475" y="1313525"/>
            <a:ext cx="10515600" cy="4705800"/>
          </a:xfrm>
          <a:prstGeom prst="rect">
            <a:avLst/>
          </a:prstGeom>
        </p:spPr>
        <p:txBody>
          <a:bodyPr anchorCtr="0" anchor="t" bIns="45700" lIns="91425" spcFirstLastPara="1" rIns="91425" wrap="square" tIns="45700">
            <a:normAutofit fontScale="25000" lnSpcReduction="20000"/>
          </a:bodyPr>
          <a:lstStyle/>
          <a:p>
            <a:pPr indent="0" lvl="0" marL="0" rtl="0" algn="l">
              <a:spcBef>
                <a:spcPts val="1000"/>
              </a:spcBef>
              <a:spcAft>
                <a:spcPts val="0"/>
              </a:spcAft>
              <a:buNone/>
            </a:pPr>
            <a:r>
              <a:rPr lang="es-CL" sz="9200">
                <a:latin typeface="Roboto"/>
                <a:ea typeface="Roboto"/>
                <a:cs typeface="Roboto"/>
                <a:sym typeface="Roboto"/>
              </a:rPr>
              <a:t>Implementado por: Arquiduc</a:t>
            </a:r>
            <a:endParaRPr sz="9200">
              <a:latin typeface="Roboto"/>
              <a:ea typeface="Roboto"/>
              <a:cs typeface="Roboto"/>
              <a:sym typeface="Roboto"/>
            </a:endParaRPr>
          </a:p>
          <a:p>
            <a:pPr indent="0" lvl="0" marL="0" rtl="0" algn="l">
              <a:spcBef>
                <a:spcPts val="1000"/>
              </a:spcBef>
              <a:spcAft>
                <a:spcPts val="0"/>
              </a:spcAft>
              <a:buNone/>
            </a:pPr>
            <a:r>
              <a:rPr lang="es-CL" sz="9200">
                <a:latin typeface="Roboto"/>
                <a:ea typeface="Roboto"/>
                <a:cs typeface="Roboto"/>
                <a:sym typeface="Roboto"/>
              </a:rPr>
              <a:t>Tiempo: Septiembre - Octubre y Noviembre</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La </a:t>
            </a:r>
            <a:r>
              <a:rPr lang="es-CL" sz="9200">
                <a:latin typeface="Roboto"/>
                <a:ea typeface="Roboto"/>
                <a:cs typeface="Roboto"/>
                <a:sym typeface="Roboto"/>
              </a:rPr>
              <a:t>formación ciudadana pasa a tener una expresión concreta en los</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sellos educativos y en las correspondientes “definiciones y sentidos institucionales” del PEI (Proyecto Educativo Institucional)</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Sellos institucionales:</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1. Aprender a Convivir en comunidades escolares y sociales.</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2. Aprender a ser responsable, asumiendo compromisos propios y con los demás.</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3. Aprender a conocer las virtudes del conocimiento humanista y una vida saludable.</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4. Aprender a hacer uso de las habilidades argumentativas y críticas.</a:t>
            </a:r>
            <a:endParaRPr sz="9200">
              <a:latin typeface="Roboto"/>
              <a:ea typeface="Roboto"/>
              <a:cs typeface="Roboto"/>
              <a:sym typeface="Roboto"/>
            </a:endParaRPr>
          </a:p>
          <a:p>
            <a:pPr indent="0" lvl="0" marL="0" rtl="0" algn="l">
              <a:spcBef>
                <a:spcPts val="1000"/>
              </a:spcBef>
              <a:spcAft>
                <a:spcPts val="0"/>
              </a:spcAft>
              <a:buClr>
                <a:schemeClr val="dk1"/>
              </a:buClr>
              <a:buSzPts val="275"/>
              <a:buFont typeface="Arial"/>
              <a:buNone/>
            </a:pPr>
            <a:r>
              <a:rPr lang="es-CL" sz="9200">
                <a:latin typeface="Roboto"/>
                <a:ea typeface="Roboto"/>
                <a:cs typeface="Roboto"/>
                <a:sym typeface="Roboto"/>
              </a:rPr>
              <a:t>5. Aprender a hacer trabajos colaborativos.</a:t>
            </a:r>
            <a:endParaRPr sz="9200">
              <a:latin typeface="Roboto"/>
              <a:ea typeface="Roboto"/>
              <a:cs typeface="Roboto"/>
              <a:sym typeface="Roboto"/>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f331ca4b1e_0_5"/>
          <p:cNvSpPr txBox="1"/>
          <p:nvPr>
            <p:ph type="title"/>
          </p:nvPr>
        </p:nvSpPr>
        <p:spPr>
          <a:xfrm>
            <a:off x="1272225" y="2094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latin typeface="Roboto"/>
                <a:ea typeface="Roboto"/>
                <a:cs typeface="Roboto"/>
                <a:sym typeface="Roboto"/>
              </a:rPr>
              <a:t>Plan de Formación Ciudadana</a:t>
            </a:r>
            <a:endParaRPr>
              <a:latin typeface="Roboto"/>
              <a:ea typeface="Roboto"/>
              <a:cs typeface="Roboto"/>
              <a:sym typeface="Roboto"/>
            </a:endParaRPr>
          </a:p>
        </p:txBody>
      </p:sp>
      <p:sp>
        <p:nvSpPr>
          <p:cNvPr id="122" name="Google Shape;122;gf331ca4b1e_0_5"/>
          <p:cNvSpPr txBox="1"/>
          <p:nvPr>
            <p:ph idx="1" type="body"/>
          </p:nvPr>
        </p:nvSpPr>
        <p:spPr>
          <a:xfrm>
            <a:off x="1196025" y="1342125"/>
            <a:ext cx="10744500" cy="4705800"/>
          </a:xfrm>
          <a:prstGeom prst="rect">
            <a:avLst/>
          </a:prstGeom>
        </p:spPr>
        <p:txBody>
          <a:bodyPr anchorCtr="0" anchor="t" bIns="45700" lIns="91425" spcFirstLastPara="1" rIns="91425" wrap="square" tIns="45700">
            <a:normAutofit lnSpcReduction="10000"/>
          </a:bodyPr>
          <a:lstStyle/>
          <a:p>
            <a:pPr indent="0" lvl="0" marL="0" rtl="0" algn="just">
              <a:spcBef>
                <a:spcPts val="1000"/>
              </a:spcBef>
              <a:spcAft>
                <a:spcPts val="0"/>
              </a:spcAft>
              <a:buNone/>
            </a:pPr>
            <a:r>
              <a:rPr lang="es-CL">
                <a:latin typeface="Roboto"/>
                <a:ea typeface="Roboto"/>
                <a:cs typeface="Roboto"/>
                <a:sym typeface="Roboto"/>
              </a:rPr>
              <a:t>Objetivo: </a:t>
            </a:r>
            <a:endParaRPr>
              <a:latin typeface="Roboto"/>
              <a:ea typeface="Roboto"/>
              <a:cs typeface="Roboto"/>
              <a:sym typeface="Roboto"/>
            </a:endParaRPr>
          </a:p>
          <a:p>
            <a:pPr indent="0" lvl="0" marL="0" rtl="0" algn="just">
              <a:spcBef>
                <a:spcPts val="1000"/>
              </a:spcBef>
              <a:spcAft>
                <a:spcPts val="0"/>
              </a:spcAft>
              <a:buNone/>
            </a:pPr>
            <a:r>
              <a:t/>
            </a:r>
            <a:endParaRPr>
              <a:latin typeface="Roboto"/>
              <a:ea typeface="Roboto"/>
              <a:cs typeface="Roboto"/>
              <a:sym typeface="Roboto"/>
            </a:endParaRPr>
          </a:p>
          <a:p>
            <a:pPr indent="0" lvl="0" marL="0" rtl="0" algn="just">
              <a:spcBef>
                <a:spcPts val="1000"/>
              </a:spcBef>
              <a:spcAft>
                <a:spcPts val="0"/>
              </a:spcAft>
              <a:buClr>
                <a:schemeClr val="dk1"/>
              </a:buClr>
              <a:buSzPts val="1100"/>
              <a:buFont typeface="Arial"/>
              <a:buNone/>
            </a:pPr>
            <a:r>
              <a:rPr lang="es-CL">
                <a:latin typeface="Roboto"/>
                <a:ea typeface="Roboto"/>
                <a:cs typeface="Roboto"/>
                <a:sym typeface="Roboto"/>
              </a:rPr>
              <a:t>Este plan comprende un proceso formativo continuo: desde educación parvularia hasta enseñanza media, en donde niños, niñas y jóvenes despliegan un conjunto de conocimientos, habilidades y actitudes trascendentales para la vida en una sociedad democrática. Todo ello, con el objetivo de que los estudiantes sean capaces de tomar decisiones conscientes respecto de sus derechos y de sus responsabilidades como ciudadanos autónomos, con pensamiento crítico y principios éticos.</a:t>
            </a:r>
            <a:endParaRPr>
              <a:latin typeface="Roboto"/>
              <a:ea typeface="Roboto"/>
              <a:cs typeface="Roboto"/>
              <a:sym typeface="Roboto"/>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f331ca4b1e_0_11"/>
          <p:cNvSpPr txBox="1"/>
          <p:nvPr>
            <p:ph type="title"/>
          </p:nvPr>
        </p:nvSpPr>
        <p:spPr>
          <a:xfrm>
            <a:off x="1353850" y="1332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latin typeface="Roboto"/>
                <a:ea typeface="Roboto"/>
                <a:cs typeface="Roboto"/>
                <a:sym typeface="Roboto"/>
              </a:rPr>
              <a:t>Plan de Formación Ciudadana</a:t>
            </a:r>
            <a:endParaRPr>
              <a:latin typeface="Roboto"/>
              <a:ea typeface="Roboto"/>
              <a:cs typeface="Roboto"/>
              <a:sym typeface="Roboto"/>
            </a:endParaRPr>
          </a:p>
        </p:txBody>
      </p:sp>
      <p:graphicFrame>
        <p:nvGraphicFramePr>
          <p:cNvPr id="128" name="Google Shape;128;gf331ca4b1e_0_11"/>
          <p:cNvGraphicFramePr/>
          <p:nvPr/>
        </p:nvGraphicFramePr>
        <p:xfrm>
          <a:off x="1281775" y="1936825"/>
          <a:ext cx="3000000" cy="3000000"/>
        </p:xfrm>
        <a:graphic>
          <a:graphicData uri="http://schemas.openxmlformats.org/drawingml/2006/table">
            <a:tbl>
              <a:tblPr>
                <a:noFill/>
                <a:tableStyleId>{00AF6E28-848F-4473-8426-70A33816B017}</a:tableStyleId>
              </a:tblPr>
              <a:tblGrid>
                <a:gridCol w="5472800"/>
                <a:gridCol w="4814200"/>
              </a:tblGrid>
              <a:tr h="381000">
                <a:tc>
                  <a:txBody>
                    <a:bodyPr/>
                    <a:lstStyle/>
                    <a:p>
                      <a:pPr indent="0" lvl="0" marL="0" rtl="0" algn="l">
                        <a:spcBef>
                          <a:spcPts val="0"/>
                        </a:spcBef>
                        <a:spcAft>
                          <a:spcPts val="0"/>
                        </a:spcAft>
                        <a:buNone/>
                      </a:pPr>
                      <a:r>
                        <a:rPr lang="es-CL" sz="2800">
                          <a:latin typeface="Roboto"/>
                          <a:ea typeface="Roboto"/>
                          <a:cs typeface="Roboto"/>
                          <a:sym typeface="Roboto"/>
                        </a:rPr>
                        <a:t>1. </a:t>
                      </a:r>
                      <a:r>
                        <a:rPr lang="es-CL" sz="2800">
                          <a:latin typeface="Roboto"/>
                          <a:ea typeface="Roboto"/>
                          <a:cs typeface="Roboto"/>
                          <a:sym typeface="Roboto"/>
                        </a:rPr>
                        <a:t>Conociendo a mis autoridades </a:t>
                      </a:r>
                      <a:endParaRPr sz="28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2800">
                          <a:latin typeface="Roboto"/>
                          <a:ea typeface="Roboto"/>
                          <a:cs typeface="Roboto"/>
                          <a:sym typeface="Roboto"/>
                        </a:rPr>
                        <a:t>2. Una sociedad intercultural</a:t>
                      </a:r>
                      <a:endParaRPr sz="28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2800">
                          <a:latin typeface="Roboto"/>
                          <a:ea typeface="Roboto"/>
                          <a:cs typeface="Roboto"/>
                          <a:sym typeface="Roboto"/>
                        </a:rPr>
                        <a:t>3. Una nueva Constitución </a:t>
                      </a:r>
                      <a:endParaRPr sz="28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2800">
                          <a:latin typeface="Roboto"/>
                          <a:ea typeface="Roboto"/>
                          <a:cs typeface="Roboto"/>
                          <a:sym typeface="Roboto"/>
                        </a:rPr>
                        <a:t>4. Medioambiente</a:t>
                      </a:r>
                      <a:endParaRPr sz="28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2800">
                          <a:latin typeface="Roboto"/>
                          <a:ea typeface="Roboto"/>
                          <a:cs typeface="Roboto"/>
                          <a:sym typeface="Roboto"/>
                        </a:rPr>
                        <a:t>5. Vida saludable </a:t>
                      </a:r>
                      <a:endParaRPr sz="28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2800">
                          <a:latin typeface="Roboto"/>
                          <a:ea typeface="Roboto"/>
                          <a:cs typeface="Roboto"/>
                          <a:sym typeface="Roboto"/>
                        </a:rPr>
                        <a:t>6. Ayudemos a la comunidad </a:t>
                      </a:r>
                      <a:endParaRPr sz="28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s-CL" sz="2800">
                          <a:latin typeface="Roboto"/>
                          <a:ea typeface="Roboto"/>
                          <a:cs typeface="Roboto"/>
                          <a:sym typeface="Roboto"/>
                        </a:rPr>
                        <a:t>7. Derechos Humanos </a:t>
                      </a:r>
                      <a:endParaRPr sz="28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s-CL" sz="2800">
                          <a:latin typeface="Roboto"/>
                          <a:ea typeface="Roboto"/>
                          <a:cs typeface="Roboto"/>
                          <a:sym typeface="Roboto"/>
                        </a:rPr>
                        <a:t>8. Comunidades digitales </a:t>
                      </a:r>
                      <a:endParaRPr sz="2800">
                        <a:latin typeface="Roboto"/>
                        <a:ea typeface="Roboto"/>
                        <a:cs typeface="Roboto"/>
                        <a:sym typeface="Roboto"/>
                      </a:endParaRPr>
                    </a:p>
                  </a:txBody>
                  <a:tcPr marT="91425" marB="91425" marR="91425" marL="91425"/>
                </a:tc>
              </a:tr>
              <a:tr h="100000">
                <a:tc gridSpan="2">
                  <a:txBody>
                    <a:bodyPr/>
                    <a:lstStyle/>
                    <a:p>
                      <a:pPr indent="0" lvl="0" marL="0" rtl="0" algn="l">
                        <a:spcBef>
                          <a:spcPts val="0"/>
                        </a:spcBef>
                        <a:spcAft>
                          <a:spcPts val="0"/>
                        </a:spcAft>
                        <a:buNone/>
                      </a:pPr>
                      <a:r>
                        <a:rPr lang="es-CL" sz="2800">
                          <a:latin typeface="Roboto"/>
                          <a:ea typeface="Roboto"/>
                          <a:cs typeface="Roboto"/>
                          <a:sym typeface="Roboto"/>
                        </a:rPr>
                        <a:t>9. Ética y transparencia </a:t>
                      </a:r>
                      <a:endParaRPr sz="2800">
                        <a:latin typeface="Roboto"/>
                        <a:ea typeface="Roboto"/>
                        <a:cs typeface="Roboto"/>
                        <a:sym typeface="Roboto"/>
                      </a:endParaRPr>
                    </a:p>
                  </a:txBody>
                  <a:tcPr marT="91425" marB="91425" marR="91425" marL="91425"/>
                </a:tc>
                <a:tc hMerge="1"/>
              </a:tr>
            </a:tbl>
          </a:graphicData>
        </a:graphic>
      </p:graphicFrame>
      <p:sp>
        <p:nvSpPr>
          <p:cNvPr id="129" name="Google Shape;129;gf331ca4b1e_0_11"/>
          <p:cNvSpPr txBox="1"/>
          <p:nvPr>
            <p:ph idx="1" type="body"/>
          </p:nvPr>
        </p:nvSpPr>
        <p:spPr>
          <a:xfrm>
            <a:off x="1196025" y="1342125"/>
            <a:ext cx="10744500" cy="905700"/>
          </a:xfrm>
          <a:prstGeom prst="rect">
            <a:avLst/>
          </a:prstGeom>
        </p:spPr>
        <p:txBody>
          <a:bodyPr anchorCtr="0" anchor="t" bIns="45700" lIns="91425" spcFirstLastPara="1" rIns="91425" wrap="square" tIns="45700">
            <a:normAutofit/>
          </a:bodyPr>
          <a:lstStyle/>
          <a:p>
            <a:pPr indent="0" lvl="0" marL="0" rtl="0" algn="just">
              <a:spcBef>
                <a:spcPts val="1000"/>
              </a:spcBef>
              <a:spcAft>
                <a:spcPts val="0"/>
              </a:spcAft>
              <a:buNone/>
            </a:pPr>
            <a:r>
              <a:rPr lang="es-CL">
                <a:latin typeface="Roboto"/>
                <a:ea typeface="Roboto"/>
                <a:cs typeface="Roboto"/>
                <a:sym typeface="Roboto"/>
              </a:rPr>
              <a:t>Unidades: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f7e93faea8_0_0"/>
          <p:cNvSpPr txBox="1"/>
          <p:nvPr>
            <p:ph type="title"/>
          </p:nvPr>
        </p:nvSpPr>
        <p:spPr>
          <a:xfrm>
            <a:off x="1394800" y="1266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s-CL"/>
              <a:t>Plataforma Napsis (Notas y Agenda)</a:t>
            </a:r>
            <a:endParaRPr/>
          </a:p>
        </p:txBody>
      </p:sp>
      <p:sp>
        <p:nvSpPr>
          <p:cNvPr id="135" name="Google Shape;135;gf7e93faea8_0_0"/>
          <p:cNvSpPr txBox="1"/>
          <p:nvPr>
            <p:ph idx="1" type="body"/>
          </p:nvPr>
        </p:nvSpPr>
        <p:spPr>
          <a:xfrm>
            <a:off x="1210450" y="1517850"/>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CL"/>
              <a:t>Debe ingresar de la siguiente manera:</a:t>
            </a:r>
            <a:endParaRPr/>
          </a:p>
          <a:p>
            <a:pPr indent="0" lvl="0" marL="0" rtl="0" algn="l">
              <a:spcBef>
                <a:spcPts val="1000"/>
              </a:spcBef>
              <a:spcAft>
                <a:spcPts val="0"/>
              </a:spcAft>
              <a:buNone/>
            </a:pPr>
            <a:r>
              <a:rPr lang="es-CL" u="sng">
                <a:solidFill>
                  <a:schemeClr val="hlink"/>
                </a:solidFill>
                <a:hlinkClick r:id="rId3"/>
              </a:rPr>
              <a:t>https://cuentas.napsis.cl/</a:t>
            </a:r>
            <a:endParaRPr/>
          </a:p>
          <a:p>
            <a:pPr indent="0" lvl="0" marL="0" rtl="0" algn="l">
              <a:spcBef>
                <a:spcPts val="1000"/>
              </a:spcBef>
              <a:spcAft>
                <a:spcPts val="0"/>
              </a:spcAft>
              <a:buNone/>
            </a:pPr>
            <a:r>
              <a:rPr lang="es-CL"/>
              <a:t>Usuario: correo institucional del estudiante</a:t>
            </a:r>
            <a:endParaRPr/>
          </a:p>
          <a:p>
            <a:pPr indent="0" lvl="0" marL="0" rtl="0" algn="l">
              <a:spcBef>
                <a:spcPts val="1000"/>
              </a:spcBef>
              <a:spcAft>
                <a:spcPts val="0"/>
              </a:spcAft>
              <a:buNone/>
            </a:pPr>
            <a:r>
              <a:rPr lang="es-CL"/>
              <a:t>Contraseña: rut de apoderado vigente o informado en ficha matrícula 2021.</a:t>
            </a:r>
            <a:endParaRPr/>
          </a:p>
          <a:p>
            <a:pPr indent="0" lvl="0" marL="0" rtl="0" algn="l">
              <a:spcBef>
                <a:spcPts val="1000"/>
              </a:spcBef>
              <a:spcAft>
                <a:spcPts val="0"/>
              </a:spcAft>
              <a:buNone/>
            </a:pPr>
            <a:r>
              <a:rPr lang="es-CL"/>
              <a:t>Si presenta alguna dificultad, debe enviar un correo al profesor jefe explicando la situación.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2021-04-15T13:11:21Z</dcterms:created>
  <dc:creator>Barbara Pizarro</dc:creator>
</cp:coreProperties>
</file>