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EYcQI8sohISE3B8QjpkvEn3ie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a70bfffb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a70bfffb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a70bfffb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a70bfffb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91a81d5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91a81d5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91a81d56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91a81d56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a70bfffb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a70bfffb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928bc84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d928bc84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a70bfffb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a70bfffb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a70bfffb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a70bfffb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a70bfffb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a70bfffb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a70bfffb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a70bfffb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a70bfffb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da70bfffb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a70bfffb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a70bfffb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8d3f57d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8d3f57d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9e23c53a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9e23c53a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9e23c53a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9e23c53a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8d3f57d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8d3f57d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7945026b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7945026b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7945026b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7945026b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7945026b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7945026b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9a930c48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9a930c48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a70bfff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a70bfff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a70bfffb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a70bfffb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2300614" y="1784773"/>
            <a:ext cx="759077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200" b="0" i="0" u="none" strike="noStrike" cap="none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Reunión de apoderados </a:t>
            </a:r>
            <a:endParaRPr dirty="0"/>
          </a:p>
        </p:txBody>
      </p:sp>
      <p:sp>
        <p:nvSpPr>
          <p:cNvPr id="85" name="Google Shape;85;p1"/>
          <p:cNvSpPr txBox="1"/>
          <p:nvPr/>
        </p:nvSpPr>
        <p:spPr>
          <a:xfrm>
            <a:off x="1503123" y="5073227"/>
            <a:ext cx="3482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Mes: Mayo de 2021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a70bfffb6_0_5"/>
          <p:cNvSpPr txBox="1">
            <a:spLocks noGrp="1"/>
          </p:cNvSpPr>
          <p:nvPr>
            <p:ph type="title"/>
          </p:nvPr>
        </p:nvSpPr>
        <p:spPr>
          <a:xfrm>
            <a:off x="1429450" y="264075"/>
            <a:ext cx="9794400" cy="86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Plan Lector</a:t>
            </a:r>
            <a:endParaRPr/>
          </a:p>
        </p:txBody>
      </p:sp>
      <p:sp>
        <p:nvSpPr>
          <p:cNvPr id="140" name="Google Shape;140;gda70bfffb6_0_5"/>
          <p:cNvSpPr txBox="1">
            <a:spLocks noGrp="1"/>
          </p:cNvSpPr>
          <p:nvPr>
            <p:ph type="body" idx="1"/>
          </p:nvPr>
        </p:nvSpPr>
        <p:spPr>
          <a:xfrm>
            <a:off x="1039525" y="1515975"/>
            <a:ext cx="10314300" cy="319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-CL"/>
              <a:t>Como Institución buscamos fomentar y promover la lectura en todos los niveles, es por esto que hemos adecuado el plan lector a nuestra realidad y contexto.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CL"/>
              <a:t>La lectura constante favorece habilidades como la comprensión en todas las áreas del saber, la localización de información, incrementa nuestro vocabulario, nos hace más creativos y además nos permite desarrollar la habilidad de argumentación y así poder tener una visión más crítica de nuestra sociedad.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41" name="Google Shape;141;gda70bfffb6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250" y="3970425"/>
            <a:ext cx="3626752" cy="241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da70bfffb6_0_5"/>
          <p:cNvSpPr txBox="1"/>
          <p:nvPr/>
        </p:nvSpPr>
        <p:spPr>
          <a:xfrm>
            <a:off x="2264125" y="5098575"/>
            <a:ext cx="55947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s-CL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Ver libros en calendario de evaluaciones.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a70bfffb6_0_34"/>
          <p:cNvSpPr txBox="1">
            <a:spLocks noGrp="1"/>
          </p:cNvSpPr>
          <p:nvPr>
            <p:ph type="title"/>
          </p:nvPr>
        </p:nvSpPr>
        <p:spPr>
          <a:xfrm>
            <a:off x="1410975" y="168250"/>
            <a:ext cx="9598200" cy="98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CL"/>
              <a:t>Talleres Estimulación a la Lectura y Activación de las Matemáticas.</a:t>
            </a:r>
            <a:endParaRPr/>
          </a:p>
        </p:txBody>
      </p:sp>
      <p:sp>
        <p:nvSpPr>
          <p:cNvPr id="148" name="Google Shape;148;gda70bfffb6_0_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300"/>
              <a:t>Buscamos como colegio apoyar a nuestros estudiantes en el desarrollo de la lectura.  Sabemos que la pandemia ha generado problemas en la adquisición de habilidades, y por esto estamos realizando talleres desde 1º a 6º básico con el fin de apoyar en la lectoescritura y pensamiento matemático.</a:t>
            </a:r>
            <a:endParaRPr sz="3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300"/>
              <a:t>Los encargados de dichos talleres son:</a:t>
            </a:r>
            <a:endParaRPr sz="3300"/>
          </a:p>
        </p:txBody>
      </p:sp>
      <p:pic>
        <p:nvPicPr>
          <p:cNvPr id="149" name="Google Shape;149;gda70bfffb6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7875" y="4070900"/>
            <a:ext cx="3348724" cy="234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91a81d563_0_0"/>
          <p:cNvSpPr txBox="1">
            <a:spLocks noGrp="1"/>
          </p:cNvSpPr>
          <p:nvPr>
            <p:ph type="title"/>
          </p:nvPr>
        </p:nvSpPr>
        <p:spPr>
          <a:xfrm>
            <a:off x="1410975" y="168250"/>
            <a:ext cx="9598200" cy="98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Talleres Estimulación a la Lectura y Activación de las Matemáticas.</a:t>
            </a:r>
            <a:endParaRPr/>
          </a:p>
        </p:txBody>
      </p:sp>
      <p:sp>
        <p:nvSpPr>
          <p:cNvPr id="155" name="Google Shape;155;gd91a81d563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100"/>
              <a:t>1º básicos Especialista Camila Vargas, Vannya Campos y Viviana Ramos.</a:t>
            </a:r>
            <a:endParaRPr sz="3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100"/>
              <a:t>2º básicos Especialista Constanza Arredondo.</a:t>
            </a:r>
            <a:endParaRPr sz="3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100"/>
              <a:t>3º básicos Prof. Claudio Contreras.</a:t>
            </a:r>
            <a:endParaRPr sz="3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100"/>
              <a:t>4º básicos Especialista Camila Vargas.</a:t>
            </a:r>
            <a:endParaRPr sz="3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100"/>
              <a:t>5º básico Especialista Constanza Arredondo y Viviana Ramos.</a:t>
            </a:r>
            <a:endParaRPr sz="3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100"/>
              <a:t>6ºBásico Especialista Viviana Ramos.</a:t>
            </a:r>
            <a:endParaRPr sz="3100"/>
          </a:p>
        </p:txBody>
      </p:sp>
      <p:pic>
        <p:nvPicPr>
          <p:cNvPr id="156" name="Google Shape;156;gd91a81d56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4700" y="2452700"/>
            <a:ext cx="1844424" cy="12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91a81d563_1_6"/>
          <p:cNvSpPr txBox="1">
            <a:spLocks noGrp="1"/>
          </p:cNvSpPr>
          <p:nvPr>
            <p:ph type="title"/>
          </p:nvPr>
        </p:nvSpPr>
        <p:spPr>
          <a:xfrm>
            <a:off x="1410975" y="168250"/>
            <a:ext cx="9598200" cy="98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Talleres de habilidades pre-lectora comprensión lectora en Educación parvularia. </a:t>
            </a:r>
            <a:endParaRPr/>
          </a:p>
        </p:txBody>
      </p:sp>
      <p:sp>
        <p:nvSpPr>
          <p:cNvPr id="162" name="Google Shape;162;gd91a81d563_1_6"/>
          <p:cNvSpPr txBox="1">
            <a:spLocks noGrp="1"/>
          </p:cNvSpPr>
          <p:nvPr>
            <p:ph type="body" idx="1"/>
          </p:nvPr>
        </p:nvSpPr>
        <p:spPr>
          <a:xfrm>
            <a:off x="1091900" y="1417600"/>
            <a:ext cx="11187600" cy="498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8600"/>
              <a:t>Taller de conciencia fonológica: este taller busca desarrollar habilidades pre- lectora y así adelantar el proceso lector. </a:t>
            </a:r>
            <a:endParaRPr sz="8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8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8600"/>
              <a:t>Taller discurso narrativo: desarrollar habilidades de comprensión lectora,  fortalecer el lenguaje oral, como también ampliar el vocabulario a través de lecturas de cuentos en voz alta. </a:t>
            </a:r>
            <a:endParaRPr sz="8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8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8600" b="1"/>
              <a:t>Ambos  talleres se trabajan de manera articulada con el núcleo</a:t>
            </a:r>
            <a:endParaRPr sz="86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8600" b="1"/>
              <a:t>de lenguaje verbal, a fin de, optimizar el proceso lector en los niveles de </a:t>
            </a:r>
            <a:endParaRPr sz="86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8600" b="1"/>
              <a:t>Pre- kínder y kínder. </a:t>
            </a:r>
            <a:endParaRPr sz="86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7615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7615"/>
          </a:p>
        </p:txBody>
      </p:sp>
      <p:pic>
        <p:nvPicPr>
          <p:cNvPr id="163" name="Google Shape;163;gd91a81d563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7825" y="5018975"/>
            <a:ext cx="2564174" cy="15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a70bfffb6_0_10"/>
          <p:cNvSpPr txBox="1">
            <a:spLocks noGrp="1"/>
          </p:cNvSpPr>
          <p:nvPr>
            <p:ph type="title"/>
          </p:nvPr>
        </p:nvSpPr>
        <p:spPr>
          <a:xfrm>
            <a:off x="1472675" y="264050"/>
            <a:ext cx="9678900" cy="78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Plan de habilidades Matemáticas</a:t>
            </a:r>
            <a:endParaRPr/>
          </a:p>
        </p:txBody>
      </p:sp>
      <p:sp>
        <p:nvSpPr>
          <p:cNvPr id="169" name="Google Shape;169;gda70bfffb6_0_10"/>
          <p:cNvSpPr txBox="1">
            <a:spLocks noGrp="1"/>
          </p:cNvSpPr>
          <p:nvPr>
            <p:ph type="body" idx="1"/>
          </p:nvPr>
        </p:nvSpPr>
        <p:spPr>
          <a:xfrm>
            <a:off x="1010650" y="1551325"/>
            <a:ext cx="107619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000"/>
              <a:t>Como colegio creemos que el desarrollo de habilidades matemáticas es fundamental para el desarrollo integral de nuestros estudiantes.</a:t>
            </a:r>
            <a:endParaRPr sz="30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3000"/>
              <a:t>Es por ello que desde 1° básico a IV° medio se trabaja un plan transversal de las siguientes habilidades:</a:t>
            </a:r>
            <a:endParaRPr sz="3000"/>
          </a:p>
          <a:p>
            <a:pPr marL="11700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s-CL" sz="3000"/>
              <a:t>Argumentar y comunicar</a:t>
            </a:r>
            <a:endParaRPr sz="3000"/>
          </a:p>
          <a:p>
            <a:pPr marL="11700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s-CL" sz="3000"/>
              <a:t>Modelar</a:t>
            </a:r>
            <a:endParaRPr sz="3000"/>
          </a:p>
          <a:p>
            <a:pPr marL="11700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s-CL" sz="3000"/>
              <a:t>Representar</a:t>
            </a:r>
            <a:endParaRPr sz="3000"/>
          </a:p>
          <a:p>
            <a:pPr marL="11700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s-CL" sz="3000"/>
              <a:t>Resolver problemas</a:t>
            </a:r>
            <a:endParaRPr sz="3000"/>
          </a:p>
        </p:txBody>
      </p:sp>
      <p:pic>
        <p:nvPicPr>
          <p:cNvPr id="170" name="Google Shape;170;gda70bfffb6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9675" y="4029250"/>
            <a:ext cx="5505075" cy="213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928bc8483_0_0"/>
          <p:cNvSpPr txBox="1">
            <a:spLocks noGrp="1"/>
          </p:cNvSpPr>
          <p:nvPr>
            <p:ph type="title"/>
          </p:nvPr>
        </p:nvSpPr>
        <p:spPr>
          <a:xfrm>
            <a:off x="1343525" y="1155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3600"/>
              <a:t>Vinculación con Instituciones de Educación Superior</a:t>
            </a:r>
            <a:endParaRPr/>
          </a:p>
        </p:txBody>
      </p:sp>
      <p:sp>
        <p:nvSpPr>
          <p:cNvPr id="176" name="Google Shape;176;gd928bc8483_0_0"/>
          <p:cNvSpPr txBox="1">
            <a:spLocks noGrp="1"/>
          </p:cNvSpPr>
          <p:nvPr>
            <p:ph type="body" idx="1"/>
          </p:nvPr>
        </p:nvSpPr>
        <p:spPr>
          <a:xfrm>
            <a:off x="901850" y="1352425"/>
            <a:ext cx="10876200" cy="27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Desde Dirección Académica se han realizado los siguientes vínculos con instituciones de Educación Superior, las cuales nos apoyan y acompañan con charlas, test y ferias vocacionales virtuales, estas son: Cpech, CFT Santo Tomás, Inacap y AIEP</a:t>
            </a:r>
            <a:endParaRPr/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Además contamos con convenios de prácticas profesionales con la Universidad Mayor y la USACH.</a:t>
            </a:r>
            <a:endParaRPr/>
          </a:p>
        </p:txBody>
      </p:sp>
      <p:pic>
        <p:nvPicPr>
          <p:cNvPr id="177" name="Google Shape;177;gd928bc848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841" y="4683900"/>
            <a:ext cx="3058360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d928bc848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1300" y="5590675"/>
            <a:ext cx="3058350" cy="83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d928bc848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1300" y="4499800"/>
            <a:ext cx="2780750" cy="973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d928bc848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7700" y="4499798"/>
            <a:ext cx="1735625" cy="16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d928bc8483_0_0"/>
          <p:cNvPicPr preferRelativeResize="0"/>
          <p:nvPr/>
        </p:nvPicPr>
        <p:blipFill rotWithShape="1">
          <a:blip r:embed="rId7">
            <a:alphaModFix/>
          </a:blip>
          <a:srcRect l="18841" t="-2190" r="15623" b="25320"/>
          <a:stretch/>
        </p:blipFill>
        <p:spPr>
          <a:xfrm>
            <a:off x="9418575" y="3187575"/>
            <a:ext cx="2673176" cy="313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a70bfffb6_0_15"/>
          <p:cNvSpPr txBox="1">
            <a:spLocks noGrp="1"/>
          </p:cNvSpPr>
          <p:nvPr>
            <p:ph type="title"/>
          </p:nvPr>
        </p:nvSpPr>
        <p:spPr>
          <a:xfrm>
            <a:off x="1487075" y="307375"/>
            <a:ext cx="9991200" cy="87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4200"/>
              <a:t>Programa acompañamiento Cpech</a:t>
            </a:r>
            <a:endParaRPr sz="6000"/>
          </a:p>
        </p:txBody>
      </p:sp>
      <p:sp>
        <p:nvSpPr>
          <p:cNvPr id="187" name="Google Shape;187;gda70bfffb6_0_15"/>
          <p:cNvSpPr txBox="1">
            <a:spLocks noGrp="1"/>
          </p:cNvSpPr>
          <p:nvPr>
            <p:ph type="body" idx="1"/>
          </p:nvPr>
        </p:nvSpPr>
        <p:spPr>
          <a:xfrm>
            <a:off x="765200" y="1886775"/>
            <a:ext cx="10949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El colegio ha establecido una alianza de acompañamiento a nuestros estudiantes con el preuniversitario Cpech, este nos apoyará de 7° básico a IV° medio con diversos beneficios de acuerdo al nivel, por ejemplo:</a:t>
            </a:r>
            <a:endParaRPr/>
          </a:p>
          <a:p>
            <a:pPr marL="4572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s-CL"/>
              <a:t>Charlas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CL"/>
              <a:t>Test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CL"/>
              <a:t>Mídete (ensayos - mini ensayos)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88" name="Google Shape;188;gda70bfffb6_0_15"/>
          <p:cNvPicPr preferRelativeResize="0"/>
          <p:nvPr/>
        </p:nvPicPr>
        <p:blipFill rotWithShape="1">
          <a:blip r:embed="rId3">
            <a:alphaModFix/>
          </a:blip>
          <a:srcRect b="12257"/>
          <a:stretch/>
        </p:blipFill>
        <p:spPr>
          <a:xfrm>
            <a:off x="8034751" y="3414425"/>
            <a:ext cx="3000274" cy="26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da70bfffb6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575" y="290100"/>
            <a:ext cx="10478225" cy="588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da70bfffb6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350" y="296775"/>
            <a:ext cx="10363526" cy="58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da70bfffb6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800" y="210150"/>
            <a:ext cx="10414875" cy="58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2398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CL">
                <a:latin typeface="Arial"/>
                <a:ea typeface="Arial"/>
                <a:cs typeface="Arial"/>
                <a:sym typeface="Arial"/>
              </a:rPr>
              <a:t>Tabla de reunión</a:t>
            </a: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1859200" y="1748575"/>
            <a:ext cx="11353800" cy="48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s-CL"/>
              <a:t>Escuela para padres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s-CL"/>
              <a:t>Propósito del programa de sexualidad, fundación CESI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s-CL"/>
              <a:t>Calendarización de evaluaciones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s-CL"/>
              <a:t>Cierre de semestre/ cantidad de notas por asignatura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s-CL"/>
              <a:t>Motivación al plan lector y plan de matemática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s-CL"/>
              <a:t>Vinculación con Instituciones de Educación Superior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s-CL"/>
              <a:t>Presentación de encuesta IVE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s-CL"/>
              <a:t>Reforzar protocolo de clases virtuales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s-CL"/>
              <a:t>Varios</a:t>
            </a: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da70bfffb6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076" y="224600"/>
            <a:ext cx="10466248" cy="58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da70bfffb6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700" y="282350"/>
            <a:ext cx="10440601" cy="586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8d3f57d6e_0_0"/>
          <p:cNvSpPr txBox="1">
            <a:spLocks noGrp="1"/>
          </p:cNvSpPr>
          <p:nvPr>
            <p:ph type="title"/>
          </p:nvPr>
        </p:nvSpPr>
        <p:spPr>
          <a:xfrm>
            <a:off x="1295400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Protocolo de clases virtuales </a:t>
            </a:r>
            <a:endParaRPr/>
          </a:p>
        </p:txBody>
      </p:sp>
      <p:sp>
        <p:nvSpPr>
          <p:cNvPr id="219" name="Google Shape;219;gd8d3f57d6e_0_0"/>
          <p:cNvSpPr txBox="1">
            <a:spLocks noGrp="1"/>
          </p:cNvSpPr>
          <p:nvPr>
            <p:ph type="body" idx="1"/>
          </p:nvPr>
        </p:nvSpPr>
        <p:spPr>
          <a:xfrm>
            <a:off x="1295400" y="1309950"/>
            <a:ext cx="10515600" cy="4828200"/>
          </a:xfrm>
          <a:prstGeom prst="rect">
            <a:avLst/>
          </a:prstGeom>
          <a:effectLst>
            <a:outerShdw blurRad="57150" dist="19050" dir="5400000" algn="bl" rotWithShape="0">
              <a:srgbClr val="FFFFFF">
                <a:alpha val="37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Hoy recordaremos elementos primordiales de nuestro protocolo de clases virtuales.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Lo que continúa, es en pro de la enseñanza de nuestros estudiantes, preocupados de la entrega del servicio educacional.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es-CL"/>
              <a:t>Lugar adecuado. El estudiante debe estar en un ambiente propicio a las clases, procurando tener silencio, y apoyado de un adulto. </a:t>
            </a:r>
            <a:endParaRPr/>
          </a:p>
          <a:p>
            <a:pPr marL="457200" lvl="0" indent="-4064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es-CL"/>
              <a:t>Es necesario recordarles a los estudiantes el cuidado con el chat e intervenciones en las clases virtuales, considerando que las clases son grabadas para los compañeros sin conexión, y que ya no solo escuchan la clase los alumnos, sino que la familia. </a:t>
            </a:r>
            <a:endParaRPr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endParaRPr/>
          </a:p>
        </p:txBody>
      </p:sp>
      <p:pic>
        <p:nvPicPr>
          <p:cNvPr id="220" name="Google Shape;220;gd8d3f57d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500" y="5042075"/>
            <a:ext cx="3300454" cy="13257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9e23c53ae_0_2"/>
          <p:cNvSpPr txBox="1">
            <a:spLocks noGrp="1"/>
          </p:cNvSpPr>
          <p:nvPr>
            <p:ph type="body" idx="1"/>
          </p:nvPr>
        </p:nvSpPr>
        <p:spPr>
          <a:xfrm>
            <a:off x="1068325" y="13807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3. Invitamos a los apoderados y familiares que están alrededor del menor a ser muy empáticos y cuidadosos cuando conversan o intervienen en la clase del estudiante, lo anterior generará incomodidad a todos los participantes de la clase virtual. En caso de suceder alguna situación, se citará desde Convivencia Escolar, para aplicar el reglamento interno.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4. Se sugiere encender las cámaras, es muy importante que los estudiantes enciendan sus cámaras, esto ayudará a realizar una clase más activa y lograremos visualizarnos.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5. Al surgir dudas, enviar por correo electrónico o WhatsApp al docente, lo anterior es para no interrumpir las clases. 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gd9e23c53ae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1975" y="4694750"/>
            <a:ext cx="2994300" cy="15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9e23c53ae_0_11"/>
          <p:cNvSpPr txBox="1">
            <a:spLocks noGrp="1"/>
          </p:cNvSpPr>
          <p:nvPr>
            <p:ph type="body" idx="1"/>
          </p:nvPr>
        </p:nvSpPr>
        <p:spPr>
          <a:xfrm>
            <a:off x="1037650" y="1350125"/>
            <a:ext cx="10959900" cy="496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6. Recordar la importancia de la activación de correos institucionales o gmail, los estudiantes deben estar ingresados con sus nombres y apellidos, en caso de dificultad solicitar hora de atención al +569 9471 1890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/>
              <a:t>7. Levantar la mano, es muy relevante, tanto como mantener el micrófono apagado, encendiéndose y participando sólo cuando se da la palabra.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8. Vestimenta. Si bien no se exige el uso de uniforme, dado que estamos en casa, si se solicita que los estudiantes eviten vestir con pijama o ropa que haga que su disposición a las clases sea de querer descansar, lo anterior es para evitar que nuestro cuerpo quiera y se disponga a dormir.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gd9e23c53ae_0_11"/>
          <p:cNvPicPr preferRelativeResize="0"/>
          <p:nvPr/>
        </p:nvPicPr>
        <p:blipFill rotWithShape="1">
          <a:blip r:embed="rId3">
            <a:alphaModFix/>
          </a:blip>
          <a:srcRect l="8763" t="18533" r="7456" b="17425"/>
          <a:stretch/>
        </p:blipFill>
        <p:spPr>
          <a:xfrm>
            <a:off x="9097975" y="5124325"/>
            <a:ext cx="2040525" cy="9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d9e23c53ae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4225" y="4817600"/>
            <a:ext cx="2905575" cy="14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8d3f57d6e_0_5"/>
          <p:cNvSpPr txBox="1">
            <a:spLocks noGrp="1"/>
          </p:cNvSpPr>
          <p:nvPr>
            <p:ph type="title"/>
          </p:nvPr>
        </p:nvSpPr>
        <p:spPr>
          <a:xfrm>
            <a:off x="1371600" y="-920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Formulario Índice de Vulnerabilidad Escolar (IVE)  </a:t>
            </a:r>
            <a:endParaRPr/>
          </a:p>
        </p:txBody>
      </p:sp>
      <p:sp>
        <p:nvSpPr>
          <p:cNvPr id="239" name="Google Shape;239;gd8d3f57d6e_0_5"/>
          <p:cNvSpPr txBox="1">
            <a:spLocks noGrp="1"/>
          </p:cNvSpPr>
          <p:nvPr>
            <p:ph type="body" idx="1"/>
          </p:nvPr>
        </p:nvSpPr>
        <p:spPr>
          <a:xfrm>
            <a:off x="1295400" y="12160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El formulario de IVE está en formato digital. Se debe llenar por el apoderado de los estudiantes que pertenecen a Pre básica, 1º básico, 5º básico y 1º medio. El trámite es de suma importancia para el establecimiento y para beneficios de los estudiantes. Los profesores jefes tienen acceso al documento.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El documento estará para ser descargado en WhatsApp de cada curso y sitio web del colegio.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De modo impreso estará disponible en las dependencias del colegio para su retiro, el horario de atención es de 09:00 a 13:00 y de 14:00 a 16:00.  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FECHA DE ENTREGA: hasta el 30 de junio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Escuela para padres </a:t>
            </a: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1068325" y="154947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Si eres madre, padre o adulto a cargo de la educación de niños y adolescentes, queremos invitarte a asumir un </a:t>
            </a:r>
            <a:r>
              <a:rPr lang="es-CL" i="1" u="sng"/>
              <a:t>rol activo</a:t>
            </a:r>
            <a:r>
              <a:rPr lang="es-CL"/>
              <a:t> en su educación.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b="1"/>
              <a:t>¿Cómo puedes lograrlo?</a:t>
            </a:r>
            <a:endParaRPr b="1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Primeramente, dando el </a:t>
            </a:r>
            <a:r>
              <a:rPr lang="es-CL" i="1" u="sng"/>
              <a:t>protagonismo</a:t>
            </a:r>
            <a:r>
              <a:rPr lang="es-CL"/>
              <a:t> de la clase a los </a:t>
            </a:r>
            <a:r>
              <a:rPr lang="es-CL" i="1" u="sng"/>
              <a:t>estudiantes</a:t>
            </a:r>
            <a:r>
              <a:rPr lang="es-CL"/>
              <a:t>. Considera la sala de clase virtual como el espacio en el que tu rol es ser un </a:t>
            </a:r>
            <a:r>
              <a:rPr lang="es-CL" i="1" u="sng"/>
              <a:t>apoyo emocional</a:t>
            </a:r>
            <a:r>
              <a:rPr lang="es-CL"/>
              <a:t>, que facilitará los aprendizajes y mejorará el autoestima de sus participantes.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b="1"/>
              <a:t>¿Sabes lo que esperamos de ti?</a:t>
            </a:r>
            <a:endParaRPr b="1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Compartimos algunas buenas prácticas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7945026b3_0_7"/>
          <p:cNvSpPr txBox="1">
            <a:spLocks noGrp="1"/>
          </p:cNvSpPr>
          <p:nvPr>
            <p:ph type="body" idx="1"/>
          </p:nvPr>
        </p:nvSpPr>
        <p:spPr>
          <a:xfrm>
            <a:off x="1344500" y="161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just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s-CL"/>
              <a:t>ERES COMPAÑÍA, NO ESTUDIANTE: esperamos que tu rol ayude a encauzar de buena manera el uso de la tecnología, facilitando su aprendizaje y reforzando su autoestima. </a:t>
            </a:r>
            <a:endParaRPr/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just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s-CL"/>
              <a:t>ORGANÍZATE PARA APOYARLOS MEJOR: agenda con anticipación las clases semanales en las que va a requerir tu apoyo, de manera que el niño o adolescente que acompañas, no quede sólo. Si no puedes estar en alguna clase, intenta ver que alguien te reemplace, o avisar al profesor previamente.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7945026b3_0_12"/>
          <p:cNvSpPr txBox="1">
            <a:spLocks noGrp="1"/>
          </p:cNvSpPr>
          <p:nvPr>
            <p:ph type="title"/>
          </p:nvPr>
        </p:nvSpPr>
        <p:spPr>
          <a:xfrm>
            <a:off x="1390525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Actividad:</a:t>
            </a:r>
            <a:endParaRPr/>
          </a:p>
        </p:txBody>
      </p:sp>
      <p:sp>
        <p:nvSpPr>
          <p:cNvPr id="109" name="Google Shape;109;gd7945026b3_0_12"/>
          <p:cNvSpPr txBox="1">
            <a:spLocks noGrp="1"/>
          </p:cNvSpPr>
          <p:nvPr>
            <p:ph type="body" idx="1"/>
          </p:nvPr>
        </p:nvSpPr>
        <p:spPr>
          <a:xfrm>
            <a:off x="1374675" y="18103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Ayúdennos a crear el decálogo de buenas prácticas educativas de los padres y apoderados del colegio Sochides Puente Alto.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Les invitamos a crear 1 acción de buenas prácticas que podamos tener al acompañar a los estudiantes durante las clases virtuales.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Dejar por escrito en acta, para que a fin de año logremos tener 10 buenas prácticas para apoyar a los niños y adolescentes en sus clases virtuales.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gd7945026b3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0075" y="136525"/>
            <a:ext cx="1798700" cy="1634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31000"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7945026b3_0_1"/>
          <p:cNvSpPr txBox="1">
            <a:spLocks noGrp="1"/>
          </p:cNvSpPr>
          <p:nvPr>
            <p:ph type="title"/>
          </p:nvPr>
        </p:nvSpPr>
        <p:spPr>
          <a:xfrm>
            <a:off x="1421200" y="900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Propósitos del programa de sexualidad CESI</a:t>
            </a:r>
            <a:endParaRPr/>
          </a:p>
        </p:txBody>
      </p:sp>
      <p:sp>
        <p:nvSpPr>
          <p:cNvPr id="116" name="Google Shape;116;gd7945026b3_0_1"/>
          <p:cNvSpPr txBox="1">
            <a:spLocks noGrp="1"/>
          </p:cNvSpPr>
          <p:nvPr>
            <p:ph type="body" idx="1"/>
          </p:nvPr>
        </p:nvSpPr>
        <p:spPr>
          <a:xfrm>
            <a:off x="1363475" y="11772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El establecimiento este año 2021, preocupados por la Educación sexual de nuestros estudiantes,  ha contratado los servicios de la Fundación CESI, que es una organización sin fines de lucro, que apoya a establecimientos escolares de todo el país en el desarrollo de planes y programas de educación en afectividad, sexualidad e inteligencia emocional.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Los programas se encuentran acreditados por el Ministerio de Educación entorno a Convivencia Escolar y es el único que está basado en un modelo comprensivo de la sexualidad.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Hoy en día estas áreas deben apoyarse desde la enseñanza formal, pues somos un puente muy importante para el andamiaje de la vida de nuestros estudiantes.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3F0140"/>
                </a:solidFill>
              </a:rPr>
              <a:t>​</a:t>
            </a:r>
            <a:endParaRPr>
              <a:solidFill>
                <a:srgbClr val="3F014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9a930c483_0_1"/>
          <p:cNvSpPr txBox="1">
            <a:spLocks noGrp="1"/>
          </p:cNvSpPr>
          <p:nvPr>
            <p:ph type="body" idx="1"/>
          </p:nvPr>
        </p:nvSpPr>
        <p:spPr>
          <a:xfrm>
            <a:off x="1395150" y="1328725"/>
            <a:ext cx="101439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Para la tranquilidad de la familia, es importante recalcar los ejes de acción en los que trabajaremos: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“Crecimiento personal y conciencia corporal”.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“Relaciones interpersonales e inteligencia emocional”.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“Bienestar y autocuidado”.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“Desarrollo afectivo y sexual” y “Ciudadanía, participación y pertenencia”.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Los talleres de afectividad y sexualidad se trabajarán en los meses de junio, julio y agosto en orientación , por sus profesores tutores.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Las temáticas de cada curso estarán disponibles la próxima semana en el sitio web del colegio, Facebook y el WhatsAap de cada curso.</a:t>
            </a:r>
            <a:endParaRPr/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gd9a930c483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1675" y="77036"/>
            <a:ext cx="3869074" cy="1004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a70bfffb6_0_0"/>
          <p:cNvSpPr txBox="1">
            <a:spLocks noGrp="1"/>
          </p:cNvSpPr>
          <p:nvPr>
            <p:ph type="title"/>
          </p:nvPr>
        </p:nvSpPr>
        <p:spPr>
          <a:xfrm>
            <a:off x="2627675" y="220750"/>
            <a:ext cx="7579800" cy="89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Calendarización de Evaluaciones</a:t>
            </a:r>
            <a:endParaRPr/>
          </a:p>
        </p:txBody>
      </p:sp>
      <p:sp>
        <p:nvSpPr>
          <p:cNvPr id="128" name="Google Shape;128;gda70bfffb6_0_0"/>
          <p:cNvSpPr txBox="1">
            <a:spLocks noGrp="1"/>
          </p:cNvSpPr>
          <p:nvPr>
            <p:ph type="body" idx="1"/>
          </p:nvPr>
        </p:nvSpPr>
        <p:spPr>
          <a:xfrm>
            <a:off x="838200" y="148107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s-CL">
                <a:solidFill>
                  <a:srgbClr val="FF0000"/>
                </a:solidFill>
              </a:rPr>
              <a:t>En esta diapositiva se copiaran las fechas de evaluaciones fijadas en su curso por los docentes del archivo excel compartido *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a70bfffb6_0_20"/>
          <p:cNvSpPr txBox="1">
            <a:spLocks noGrp="1"/>
          </p:cNvSpPr>
          <p:nvPr>
            <p:ph type="title"/>
          </p:nvPr>
        </p:nvSpPr>
        <p:spPr>
          <a:xfrm>
            <a:off x="1459000" y="206300"/>
            <a:ext cx="7882200" cy="99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Cierre de semestre</a:t>
            </a:r>
            <a:endParaRPr/>
          </a:p>
        </p:txBody>
      </p:sp>
      <p:sp>
        <p:nvSpPr>
          <p:cNvPr id="134" name="Google Shape;134;gda70bfffb6_0_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0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El cierre del I° semestre está fijado para el día 2 de Julio.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La cantidad de notas por asignatura está distribuido de la siguiente manera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s-CL"/>
              <a:t>Asignaturas Artísticas, Religión y Educación Física: 3 calificaciones.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CL"/>
              <a:t>Pan Diferenciado III y IV medio: 3 calificaciones.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CL"/>
              <a:t>Otras asignaturas: 4 calificaciones.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1547</Words>
  <Application>Microsoft Office PowerPoint</Application>
  <PresentationFormat>Panorámica</PresentationFormat>
  <Paragraphs>119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Arial</vt:lpstr>
      <vt:lpstr>Calibri</vt:lpstr>
      <vt:lpstr>Tema de Office</vt:lpstr>
      <vt:lpstr>Presentación de PowerPoint</vt:lpstr>
      <vt:lpstr>Tabla de reunión</vt:lpstr>
      <vt:lpstr>Escuela para padres </vt:lpstr>
      <vt:lpstr>Presentación de PowerPoint</vt:lpstr>
      <vt:lpstr>Actividad:</vt:lpstr>
      <vt:lpstr>Propósitos del programa de sexualidad CESI</vt:lpstr>
      <vt:lpstr>Presentación de PowerPoint</vt:lpstr>
      <vt:lpstr>Calendarización de Evaluaciones</vt:lpstr>
      <vt:lpstr>Cierre de semestre</vt:lpstr>
      <vt:lpstr>Plan Lector</vt:lpstr>
      <vt:lpstr>Talleres Estimulación a la Lectura y Activación de las Matemáticas.</vt:lpstr>
      <vt:lpstr>Talleres Estimulación a la Lectura y Activación de las Matemáticas.</vt:lpstr>
      <vt:lpstr>Talleres de habilidades pre-lectora comprensión lectora en Educación parvularia. </vt:lpstr>
      <vt:lpstr>Plan de habilidades Matemáticas</vt:lpstr>
      <vt:lpstr>Vinculación con Instituciones de Educación Superior</vt:lpstr>
      <vt:lpstr>Programa acompañamiento Cpech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Protocolo de clases virtuales </vt:lpstr>
      <vt:lpstr>Presentación de PowerPoint</vt:lpstr>
      <vt:lpstr>Presentación de PowerPoint</vt:lpstr>
      <vt:lpstr>Formulario Índice de Vulnerabilidad Escolar (IVE)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Barbara Pizarro</dc:creator>
  <cp:lastModifiedBy>Admin-Sochi</cp:lastModifiedBy>
  <cp:revision>1</cp:revision>
  <dcterms:created xsi:type="dcterms:W3CDTF">2021-04-15T13:11:21Z</dcterms:created>
  <dcterms:modified xsi:type="dcterms:W3CDTF">2021-10-26T12:14:02Z</dcterms:modified>
</cp:coreProperties>
</file>